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6.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94" r:id="rId1"/>
  </p:sldMasterIdLst>
  <p:notesMasterIdLst>
    <p:notesMasterId r:id="rId26"/>
  </p:notesMasterIdLst>
  <p:handoutMasterIdLst>
    <p:handoutMasterId r:id="rId27"/>
  </p:handoutMasterIdLst>
  <p:sldIdLst>
    <p:sldId id="634" r:id="rId2"/>
    <p:sldId id="525" r:id="rId3"/>
    <p:sldId id="586" r:id="rId4"/>
    <p:sldId id="680" r:id="rId5"/>
    <p:sldId id="705" r:id="rId6"/>
    <p:sldId id="526" r:id="rId7"/>
    <p:sldId id="706" r:id="rId8"/>
    <p:sldId id="556" r:id="rId9"/>
    <p:sldId id="650" r:id="rId10"/>
    <p:sldId id="651" r:id="rId11"/>
    <p:sldId id="653" r:id="rId12"/>
    <p:sldId id="725" r:id="rId13"/>
    <p:sldId id="726" r:id="rId14"/>
    <p:sldId id="666" r:id="rId15"/>
    <p:sldId id="729" r:id="rId16"/>
    <p:sldId id="604" r:id="rId17"/>
    <p:sldId id="728" r:id="rId18"/>
    <p:sldId id="655" r:id="rId19"/>
    <p:sldId id="654" r:id="rId20"/>
    <p:sldId id="547" r:id="rId21"/>
    <p:sldId id="658" r:id="rId22"/>
    <p:sldId id="722" r:id="rId23"/>
    <p:sldId id="544" r:id="rId24"/>
    <p:sldId id="727" r:id="rId25"/>
  </p:sldIdLst>
  <p:sldSz cx="9144000" cy="5143500" type="screen16x9"/>
  <p:notesSz cx="6858000" cy="9144000"/>
  <p:embeddedFontLst>
    <p:embeddedFont>
      <p:font typeface="隶书" pitchFamily="49" charset="-122"/>
      <p:regular r:id="rId28"/>
    </p:embeddedFont>
    <p:embeddedFont>
      <p:font typeface="Calibri" pitchFamily="34" charset="0"/>
      <p:regular r:id="rId29"/>
      <p:bold r:id="rId30"/>
      <p:italic r:id="rId31"/>
      <p:boldItalic r:id="rId32"/>
    </p:embeddedFont>
    <p:embeddedFont>
      <p:font typeface="黑体" pitchFamily="49" charset="-122"/>
      <p:regular r:id="rId33"/>
    </p:embeddedFont>
    <p:embeddedFont>
      <p:font typeface="微软雅黑" pitchFamily="34" charset="-122"/>
      <p:regular r:id="rId34"/>
      <p:bold r:id="rId35"/>
    </p:embeddedFont>
    <p:embeddedFont>
      <p:font typeface="Cambria Math" pitchFamily="18" charset="0"/>
      <p:regular r:id="rId36"/>
    </p:embeddedFont>
    <p:embeddedFont>
      <p:font typeface="楷体" pitchFamily="49" charset="-122"/>
      <p:regular r:id="rId37"/>
    </p:embeddedFont>
  </p:embeddedFont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CE9F"/>
    <a:srgbClr val="009FB0"/>
    <a:srgbClr val="FD9F00"/>
    <a:srgbClr val="4EC1B8"/>
    <a:srgbClr val="77CF2E"/>
    <a:srgbClr val="85BD4B"/>
    <a:srgbClr val="B8E5F8"/>
    <a:srgbClr val="E0F1EF"/>
    <a:srgbClr val="FFE916"/>
    <a:srgbClr val="FDDC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72" autoAdjust="0"/>
    <p:restoredTop sz="95062" autoAdjust="0"/>
  </p:normalViewPr>
  <p:slideViewPr>
    <p:cSldViewPr showGuides="1">
      <p:cViewPr varScale="1">
        <p:scale>
          <a:sx n="140" d="100"/>
          <a:sy n="140" d="100"/>
        </p:scale>
        <p:origin x="-882" y="-90"/>
      </p:cViewPr>
      <p:guideLst>
        <p:guide orient="horz" pos="1651"/>
        <p:guide pos="292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buFontTx/>
              <a:buNone/>
              <a:defRPr sz="1200"/>
            </a:lvl1pPr>
          </a:lstStyle>
          <a:p>
            <a:pPr>
              <a:defRPr/>
            </a:pPr>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pPr>
              <a:defRPr/>
            </a:pPr>
            <a:fld id="{18006E18-4BEF-4595-B3B6-2ABF2F04905E}" type="slidenum">
              <a:rPr lang="zh-CN" altLang="en-US"/>
              <a:t>‹#›</a:t>
            </a:fld>
            <a:endParaRPr lang="zh-CN" altLang="en-US"/>
          </a:p>
        </p:txBody>
      </p:sp>
    </p:spTree>
    <p:extLst>
      <p:ext uri="{BB962C8B-B14F-4D97-AF65-F5344CB8AC3E}">
        <p14:creationId xmlns:p14="http://schemas.microsoft.com/office/powerpoint/2010/main" val="20909757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lvl1pPr>
          </a:lstStyle>
          <a:p>
            <a:pPr>
              <a:defRPr/>
            </a:pPr>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pPr>
              <a:defRPr/>
            </a:pPr>
            <a:fld id="{395A52D7-8F67-41F0-A534-CB8A9A4DB925}" type="slidenum">
              <a:rPr lang="zh-CN" altLang="en-US"/>
              <a:t>‹#›</a:t>
            </a:fld>
            <a:endParaRPr lang="zh-CN" altLang="en-US"/>
          </a:p>
        </p:txBody>
      </p:sp>
    </p:spTree>
    <p:extLst>
      <p:ext uri="{BB962C8B-B14F-4D97-AF65-F5344CB8AC3E}">
        <p14:creationId xmlns:p14="http://schemas.microsoft.com/office/powerpoint/2010/main" val="14738270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a:prstGeom prst="rect">
            <a:avLst/>
          </a:prstGeom>
          <a:noFill/>
          <a:ln w="12700">
            <a:solidFill>
              <a:prstClr val="black"/>
            </a:solidFill>
          </a:ln>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395A52D7-8F67-41F0-A534-CB8A9A4DB925}" type="slidenum">
              <a:rPr lang="zh-CN" altLang="en-US" smtClean="0"/>
              <a:t>10</a:t>
            </a:fld>
            <a:endParaRPr lang="zh-CN" altLang="en-US"/>
          </a:p>
        </p:txBody>
      </p:sp>
    </p:spTree>
    <p:extLst>
      <p:ext uri="{BB962C8B-B14F-4D97-AF65-F5344CB8AC3E}">
        <p14:creationId xmlns:p14="http://schemas.microsoft.com/office/powerpoint/2010/main" val="545819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slideMaster" Target="../slideMasters/slideMaster1.xml"/><Relationship Id="rId4" Type="http://schemas.openxmlformats.org/officeDocument/2006/relationships/tags" Target="../tags/tag7.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slideMaster" Target="../slideMasters/slideMaster1.xml"/><Relationship Id="rId4" Type="http://schemas.openxmlformats.org/officeDocument/2006/relationships/tags" Target="../tags/tag12.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slideMaster" Target="../slideMasters/slideMaster1.xml"/><Relationship Id="rId4" Type="http://schemas.openxmlformats.org/officeDocument/2006/relationships/tags" Target="../tags/tag16.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slideMaster" Target="../slideMasters/slideMaster1.xml"/><Relationship Id="rId4" Type="http://schemas.openxmlformats.org/officeDocument/2006/relationships/tags" Target="../tags/tag2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04837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文本框 6"/>
          <p:cNvSpPr txBox="1">
            <a:spLocks noChangeArrowheads="1"/>
          </p:cNvSpPr>
          <p:nvPr userDrawn="1"/>
        </p:nvSpPr>
        <p:spPr bwMode="auto">
          <a:xfrm>
            <a:off x="1113726" y="267634"/>
            <a:ext cx="1624375" cy="52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5" tIns="45697" rIns="91395" bIns="4569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dirty="0">
                <a:solidFill>
                  <a:prstClr val="black"/>
                </a:solidFill>
                <a:latin typeface="黑体" panose="02010609060101010101" pitchFamily="49" charset="-122"/>
                <a:ea typeface="黑体" panose="02010609060101010101" pitchFamily="49" charset="-122"/>
              </a:rPr>
              <a:t>当堂训练</a:t>
            </a:r>
          </a:p>
        </p:txBody>
      </p:sp>
      <p:cxnSp>
        <p:nvCxnSpPr>
          <p:cNvPr id="5" name="直接连接符 4"/>
          <p:cNvCxnSpPr/>
          <p:nvPr userDrawn="1"/>
        </p:nvCxnSpPr>
        <p:spPr>
          <a:xfrm>
            <a:off x="647784" y="786594"/>
            <a:ext cx="8497406" cy="635"/>
          </a:xfrm>
          <a:prstGeom prst="line">
            <a:avLst/>
          </a:prstGeom>
          <a:ln w="38100">
            <a:solidFill>
              <a:srgbClr val="E0F1EF"/>
            </a:solidFill>
          </a:ln>
        </p:spPr>
        <p:style>
          <a:lnRef idx="1">
            <a:schemeClr val="accent1"/>
          </a:lnRef>
          <a:fillRef idx="0">
            <a:schemeClr val="accent1"/>
          </a:fillRef>
          <a:effectRef idx="0">
            <a:schemeClr val="accent1"/>
          </a:effectRef>
          <a:fontRef idx="minor">
            <a:schemeClr val="tx1"/>
          </a:fontRef>
        </p:style>
      </p:cxnSp>
      <p:pic>
        <p:nvPicPr>
          <p:cNvPr id="6" name="图片 5" descr="笔"/>
          <p:cNvPicPr>
            <a:picLocks noChangeAspect="1"/>
          </p:cNvPicPr>
          <p:nvPr userDrawn="1"/>
        </p:nvPicPr>
        <p:blipFill>
          <a:blip r:embed="rId2"/>
          <a:stretch>
            <a:fillRect/>
          </a:stretch>
        </p:blipFill>
        <p:spPr>
          <a:xfrm>
            <a:off x="611595" y="195540"/>
            <a:ext cx="490919" cy="694529"/>
          </a:xfrm>
          <a:prstGeom prst="rect">
            <a:avLst/>
          </a:prstGeom>
        </p:spPr>
      </p:pic>
    </p:spTree>
    <p:extLst>
      <p:ext uri="{BB962C8B-B14F-4D97-AF65-F5344CB8AC3E}">
        <p14:creationId xmlns:p14="http://schemas.microsoft.com/office/powerpoint/2010/main" val="32741272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课后作业">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rcRect t="17556" b="14741"/>
          <a:stretch>
            <a:fillRect/>
          </a:stretch>
        </p:blipFill>
        <p:spPr>
          <a:xfrm>
            <a:off x="565157" y="246384"/>
            <a:ext cx="8013065" cy="4698366"/>
          </a:xfrm>
          <a:prstGeom prst="rect">
            <a:avLst/>
          </a:prstGeom>
        </p:spPr>
      </p:pic>
      <p:pic>
        <p:nvPicPr>
          <p:cNvPr id="3" name="图片 2"/>
          <p:cNvPicPr>
            <a:picLocks noChangeAspect="1"/>
          </p:cNvPicPr>
          <p:nvPr userDrawn="1"/>
        </p:nvPicPr>
        <p:blipFill>
          <a:blip r:embed="rId3">
            <a:lum contrast="-12000"/>
          </a:blip>
          <a:srcRect t="40148" b="36667"/>
          <a:stretch>
            <a:fillRect/>
          </a:stretch>
        </p:blipFill>
        <p:spPr>
          <a:xfrm>
            <a:off x="2048837" y="915035"/>
            <a:ext cx="5046344" cy="864627"/>
          </a:xfrm>
          <a:prstGeom prst="rect">
            <a:avLst/>
          </a:prstGeom>
        </p:spPr>
      </p:pic>
      <p:sp>
        <p:nvSpPr>
          <p:cNvPr id="4" name="TextBox 3"/>
          <p:cNvSpPr txBox="1"/>
          <p:nvPr userDrawn="1"/>
        </p:nvSpPr>
        <p:spPr>
          <a:xfrm>
            <a:off x="3347550" y="999563"/>
            <a:ext cx="2448272" cy="584775"/>
          </a:xfrm>
          <a:prstGeom prst="rect">
            <a:avLst/>
          </a:prstGeom>
          <a:noFill/>
        </p:spPr>
        <p:txBody>
          <a:bodyPr wrap="square" lIns="91396" tIns="45698" rIns="91396" bIns="45698" rtlCol="0">
            <a:spAutoFit/>
          </a:bodyPr>
          <a:lstStyle/>
          <a:p>
            <a:pPr algn="ctr"/>
            <a:r>
              <a:rPr kumimoji="1" lang="zh-CN" altLang="en-US" sz="3200" dirty="0">
                <a:solidFill>
                  <a:prstClr val="black"/>
                </a:solidFill>
                <a:latin typeface="黑体" pitchFamily="49" charset="-122"/>
                <a:ea typeface="黑体" pitchFamily="49" charset="-122"/>
              </a:rPr>
              <a:t>课后作业</a:t>
            </a:r>
          </a:p>
        </p:txBody>
      </p:sp>
    </p:spTree>
    <p:extLst>
      <p:ext uri="{BB962C8B-B14F-4D97-AF65-F5344CB8AC3E}">
        <p14:creationId xmlns:p14="http://schemas.microsoft.com/office/powerpoint/2010/main" val="27614093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122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4" y="843279"/>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7154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单元内容结构图">
    <p:spTree>
      <p:nvGrpSpPr>
        <p:cNvPr id="1" name=""/>
        <p:cNvGrpSpPr/>
        <p:nvPr/>
      </p:nvGrpSpPr>
      <p:grpSpPr>
        <a:xfrm>
          <a:off x="0" y="0"/>
          <a:ext cx="0" cy="0"/>
          <a:chOff x="0" y="0"/>
          <a:chExt cx="0" cy="0"/>
        </a:xfrm>
      </p:grpSpPr>
      <p:cxnSp>
        <p:nvCxnSpPr>
          <p:cNvPr id="4" name="直接连接符 3"/>
          <p:cNvCxnSpPr/>
          <p:nvPr userDrawn="1"/>
        </p:nvCxnSpPr>
        <p:spPr>
          <a:xfrm>
            <a:off x="0" y="843280"/>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
        <p:nvSpPr>
          <p:cNvPr id="5" name="文本框 6"/>
          <p:cNvSpPr txBox="1">
            <a:spLocks noChangeArrowheads="1"/>
          </p:cNvSpPr>
          <p:nvPr userDrawn="1"/>
        </p:nvSpPr>
        <p:spPr bwMode="auto">
          <a:xfrm>
            <a:off x="787768" y="160657"/>
            <a:ext cx="3497745" cy="52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6" tIns="45712" rIns="91426" bIns="4571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dirty="0" smtClean="0">
                <a:solidFill>
                  <a:prstClr val="black"/>
                </a:solidFill>
                <a:latin typeface="Calibri"/>
                <a:ea typeface="黑体" panose="02010609060101010101" pitchFamily="49" charset="-122"/>
              </a:rPr>
              <a:t>单元内容结构图</a:t>
            </a:r>
            <a:endParaRPr kumimoji="1" lang="zh-CN" altLang="en-US" sz="2800" dirty="0">
              <a:solidFill>
                <a:prstClr val="black"/>
              </a:solidFill>
              <a:latin typeface="Calibri"/>
              <a:ea typeface="黑体" panose="02010609060101010101" pitchFamily="49" charset="-122"/>
            </a:endParaRPr>
          </a:p>
        </p:txBody>
      </p:sp>
      <p:cxnSp>
        <p:nvCxnSpPr>
          <p:cNvPr id="7" name="直接连接符 6"/>
          <p:cNvCxnSpPr/>
          <p:nvPr userDrawn="1"/>
        </p:nvCxnSpPr>
        <p:spPr>
          <a:xfrm>
            <a:off x="388621" y="648970"/>
            <a:ext cx="3024000"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9" name="菱形 8"/>
          <p:cNvSpPr/>
          <p:nvPr userDrawn="1">
            <p:custDataLst>
              <p:tags r:id="rId1"/>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spTree>
    <p:extLst>
      <p:ext uri="{BB962C8B-B14F-4D97-AF65-F5344CB8AC3E}">
        <p14:creationId xmlns:p14="http://schemas.microsoft.com/office/powerpoint/2010/main" val="40572629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4" y="843279"/>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
        <p:nvSpPr>
          <p:cNvPr id="4" name="菱形 3"/>
          <p:cNvSpPr/>
          <p:nvPr userDrawn="1">
            <p:custDataLst>
              <p:tags r:id="rId2"/>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cxnSp>
        <p:nvCxnSpPr>
          <p:cNvPr id="5" name="直接连接符 4"/>
          <p:cNvCxnSpPr/>
          <p:nvPr userDrawn="1">
            <p:custDataLst>
              <p:tags r:id="rId3"/>
            </p:custDataLst>
          </p:nvPr>
        </p:nvCxnSpPr>
        <p:spPr>
          <a:xfrm>
            <a:off x="388622" y="648969"/>
            <a:ext cx="1951132"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4"/>
            </p:custDataLst>
          </p:nvPr>
        </p:nvSpPr>
        <p:spPr>
          <a:xfrm>
            <a:off x="775673" y="129127"/>
            <a:ext cx="1605280" cy="521970"/>
          </a:xfrm>
          <a:prstGeom prst="rect">
            <a:avLst/>
          </a:prstGeom>
          <a:noFill/>
        </p:spPr>
        <p:txBody>
          <a:bodyPr wrap="square" lIns="91396" tIns="45698" rIns="91396" bIns="45698" rtlCol="0">
            <a:spAutoFit/>
          </a:bodyPr>
          <a:lstStyle/>
          <a:p>
            <a:r>
              <a:rPr kumimoji="1" lang="zh-CN" altLang="en-US" sz="2800" dirty="0">
                <a:solidFill>
                  <a:prstClr val="black"/>
                </a:solidFill>
                <a:latin typeface="黑体" panose="02010609060101010101" pitchFamily="49" charset="-122"/>
                <a:ea typeface="黑体" panose="02010609060101010101" pitchFamily="49" charset="-122"/>
              </a:rPr>
              <a:t>学习目标</a:t>
            </a:r>
          </a:p>
        </p:txBody>
      </p:sp>
    </p:spTree>
    <p:extLst>
      <p:ext uri="{BB962C8B-B14F-4D97-AF65-F5344CB8AC3E}">
        <p14:creationId xmlns:p14="http://schemas.microsoft.com/office/powerpoint/2010/main" val="15105552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学习重难点">
    <p:spTree>
      <p:nvGrpSpPr>
        <p:cNvPr id="1" name=""/>
        <p:cNvGrpSpPr/>
        <p:nvPr/>
      </p:nvGrpSpPr>
      <p:grpSpPr>
        <a:xfrm>
          <a:off x="0" y="0"/>
          <a:ext cx="0" cy="0"/>
          <a:chOff x="0" y="0"/>
          <a:chExt cx="0" cy="0"/>
        </a:xfrm>
      </p:grpSpPr>
      <p:cxnSp>
        <p:nvCxnSpPr>
          <p:cNvPr id="4" name="直接连接符 3"/>
          <p:cNvCxnSpPr/>
          <p:nvPr userDrawn="1"/>
        </p:nvCxnSpPr>
        <p:spPr>
          <a:xfrm>
            <a:off x="0" y="843280"/>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
        <p:nvSpPr>
          <p:cNvPr id="5" name="文本框 6"/>
          <p:cNvSpPr txBox="1">
            <a:spLocks noChangeArrowheads="1"/>
          </p:cNvSpPr>
          <p:nvPr userDrawn="1"/>
        </p:nvSpPr>
        <p:spPr bwMode="auto">
          <a:xfrm>
            <a:off x="787768" y="160657"/>
            <a:ext cx="3497745" cy="52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6" tIns="45712" rIns="91426" bIns="4571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800" dirty="0" smtClean="0">
                <a:solidFill>
                  <a:prstClr val="black"/>
                </a:solidFill>
                <a:latin typeface="Calibri"/>
                <a:ea typeface="黑体" panose="02010609060101010101" pitchFamily="49" charset="-122"/>
              </a:rPr>
              <a:t>学习重难点</a:t>
            </a:r>
            <a:endParaRPr kumimoji="1" lang="zh-CN" altLang="en-US" sz="2800" dirty="0">
              <a:solidFill>
                <a:prstClr val="black"/>
              </a:solidFill>
              <a:latin typeface="Calibri"/>
              <a:ea typeface="黑体" panose="02010609060101010101" pitchFamily="49" charset="-122"/>
            </a:endParaRPr>
          </a:p>
        </p:txBody>
      </p:sp>
      <p:cxnSp>
        <p:nvCxnSpPr>
          <p:cNvPr id="7" name="直接连接符 6"/>
          <p:cNvCxnSpPr/>
          <p:nvPr userDrawn="1"/>
        </p:nvCxnSpPr>
        <p:spPr>
          <a:xfrm>
            <a:off x="388620" y="648970"/>
            <a:ext cx="2304000"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9" name="菱形 8"/>
          <p:cNvSpPr/>
          <p:nvPr userDrawn="1">
            <p:custDataLst>
              <p:tags r:id="rId1"/>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spTree>
    <p:extLst>
      <p:ext uri="{BB962C8B-B14F-4D97-AF65-F5344CB8AC3E}">
        <p14:creationId xmlns:p14="http://schemas.microsoft.com/office/powerpoint/2010/main" val="28209297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导入新课">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4" y="843279"/>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388622" y="648969"/>
            <a:ext cx="1951132"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775673" y="127000"/>
            <a:ext cx="1605280" cy="521970"/>
          </a:xfrm>
          <a:prstGeom prst="rect">
            <a:avLst/>
          </a:prstGeom>
          <a:noFill/>
        </p:spPr>
        <p:txBody>
          <a:bodyPr wrap="square" lIns="91396" tIns="45698" rIns="91396" bIns="45698" rtlCol="0">
            <a:spAutoFit/>
          </a:bodyPr>
          <a:lstStyle/>
          <a:p>
            <a:r>
              <a:rPr kumimoji="1" lang="zh-CN" altLang="en-US" sz="2800" dirty="0">
                <a:solidFill>
                  <a:prstClr val="black"/>
                </a:solidFill>
                <a:latin typeface="黑体" panose="02010609060101010101" pitchFamily="49" charset="-122"/>
                <a:ea typeface="黑体" panose="02010609060101010101" pitchFamily="49" charset="-122"/>
              </a:rPr>
              <a:t>导入新课</a:t>
            </a:r>
          </a:p>
        </p:txBody>
      </p:sp>
      <p:sp>
        <p:nvSpPr>
          <p:cNvPr id="9" name="菱形 8"/>
          <p:cNvSpPr/>
          <p:nvPr userDrawn="1">
            <p:custDataLst>
              <p:tags r:id="rId4"/>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spTree>
    <p:extLst>
      <p:ext uri="{BB962C8B-B14F-4D97-AF65-F5344CB8AC3E}">
        <p14:creationId xmlns:p14="http://schemas.microsoft.com/office/powerpoint/2010/main" val="3258478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4" y="843279"/>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388622" y="648969"/>
            <a:ext cx="1951132"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775673" y="135537"/>
            <a:ext cx="1605280" cy="521970"/>
          </a:xfrm>
          <a:prstGeom prst="rect">
            <a:avLst/>
          </a:prstGeom>
          <a:noFill/>
        </p:spPr>
        <p:txBody>
          <a:bodyPr wrap="square" lIns="91396" tIns="45698" rIns="91396" bIns="45698" rtlCol="0">
            <a:spAutoFit/>
          </a:bodyPr>
          <a:lstStyle/>
          <a:p>
            <a:r>
              <a:rPr kumimoji="1" lang="zh-CN" altLang="en-US" sz="2800" dirty="0">
                <a:solidFill>
                  <a:prstClr val="black"/>
                </a:solidFill>
                <a:latin typeface="黑体" panose="02010609060101010101" pitchFamily="49" charset="-122"/>
                <a:ea typeface="黑体" panose="02010609060101010101" pitchFamily="49" charset="-122"/>
              </a:rPr>
              <a:t>探究新知</a:t>
            </a:r>
          </a:p>
        </p:txBody>
      </p:sp>
      <p:sp>
        <p:nvSpPr>
          <p:cNvPr id="9" name="菱形 8"/>
          <p:cNvSpPr/>
          <p:nvPr userDrawn="1">
            <p:custDataLst>
              <p:tags r:id="rId4"/>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spTree>
    <p:extLst>
      <p:ext uri="{BB962C8B-B14F-4D97-AF65-F5344CB8AC3E}">
        <p14:creationId xmlns:p14="http://schemas.microsoft.com/office/powerpoint/2010/main" val="4092929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课堂小结">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4" y="843279"/>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388622" y="648969"/>
            <a:ext cx="1951132"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775673" y="129127"/>
            <a:ext cx="1605280" cy="521970"/>
          </a:xfrm>
          <a:prstGeom prst="rect">
            <a:avLst/>
          </a:prstGeom>
          <a:noFill/>
        </p:spPr>
        <p:txBody>
          <a:bodyPr wrap="square" lIns="91396" tIns="45698" rIns="91396" bIns="45698" rtlCol="0">
            <a:spAutoFit/>
          </a:bodyPr>
          <a:lstStyle/>
          <a:p>
            <a:r>
              <a:rPr kumimoji="1" lang="zh-CN" altLang="en-US" sz="2800" dirty="0">
                <a:solidFill>
                  <a:prstClr val="black"/>
                </a:solidFill>
                <a:latin typeface="黑体" panose="02010609060101010101" pitchFamily="49" charset="-122"/>
                <a:ea typeface="黑体" panose="02010609060101010101" pitchFamily="49" charset="-122"/>
              </a:rPr>
              <a:t>课堂小结</a:t>
            </a:r>
          </a:p>
        </p:txBody>
      </p:sp>
      <p:sp>
        <p:nvSpPr>
          <p:cNvPr id="9" name="菱形 8"/>
          <p:cNvSpPr/>
          <p:nvPr userDrawn="1">
            <p:custDataLst>
              <p:tags r:id="rId4"/>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spTree>
    <p:extLst>
      <p:ext uri="{BB962C8B-B14F-4D97-AF65-F5344CB8AC3E}">
        <p14:creationId xmlns:p14="http://schemas.microsoft.com/office/powerpoint/2010/main" val="27943400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巩固练习">
    <p:spTree>
      <p:nvGrpSpPr>
        <p:cNvPr id="1" name=""/>
        <p:cNvGrpSpPr/>
        <p:nvPr/>
      </p:nvGrpSpPr>
      <p:grpSpPr>
        <a:xfrm>
          <a:off x="0" y="0"/>
          <a:ext cx="0" cy="0"/>
          <a:chOff x="0" y="0"/>
          <a:chExt cx="0" cy="0"/>
        </a:xfrm>
      </p:grpSpPr>
      <p:cxnSp>
        <p:nvCxnSpPr>
          <p:cNvPr id="7" name="直接连接符 6"/>
          <p:cNvCxnSpPr/>
          <p:nvPr userDrawn="1">
            <p:custDataLst>
              <p:tags r:id="rId1"/>
            </p:custDataLst>
          </p:nvPr>
        </p:nvCxnSpPr>
        <p:spPr>
          <a:xfrm>
            <a:off x="4" y="843279"/>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custDataLst>
              <p:tags r:id="rId2"/>
            </p:custDataLst>
          </p:nvPr>
        </p:nvCxnSpPr>
        <p:spPr>
          <a:xfrm>
            <a:off x="388622" y="648969"/>
            <a:ext cx="1951132"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6" name="文本框 23"/>
          <p:cNvSpPr txBox="1"/>
          <p:nvPr userDrawn="1">
            <p:custDataLst>
              <p:tags r:id="rId3"/>
            </p:custDataLst>
          </p:nvPr>
        </p:nvSpPr>
        <p:spPr>
          <a:xfrm>
            <a:off x="775673" y="129127"/>
            <a:ext cx="1605280" cy="521970"/>
          </a:xfrm>
          <a:prstGeom prst="rect">
            <a:avLst/>
          </a:prstGeom>
          <a:noFill/>
        </p:spPr>
        <p:txBody>
          <a:bodyPr wrap="square" lIns="91396" tIns="45698" rIns="91396" bIns="45698" rtlCol="0">
            <a:spAutoFit/>
          </a:bodyPr>
          <a:lstStyle/>
          <a:p>
            <a:r>
              <a:rPr kumimoji="1" lang="zh-CN" altLang="en-US" sz="2800" dirty="0">
                <a:solidFill>
                  <a:prstClr val="black"/>
                </a:solidFill>
                <a:latin typeface="黑体" panose="02010609060101010101" pitchFamily="49" charset="-122"/>
                <a:ea typeface="黑体" panose="02010609060101010101" pitchFamily="49" charset="-122"/>
              </a:rPr>
              <a:t>巩固练习</a:t>
            </a:r>
          </a:p>
        </p:txBody>
      </p:sp>
      <p:sp>
        <p:nvSpPr>
          <p:cNvPr id="9" name="菱形 8"/>
          <p:cNvSpPr/>
          <p:nvPr userDrawn="1">
            <p:custDataLst>
              <p:tags r:id="rId4"/>
            </p:custDataLst>
          </p:nvPr>
        </p:nvSpPr>
        <p:spPr>
          <a:xfrm>
            <a:off x="391159" y="235171"/>
            <a:ext cx="360000" cy="360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anchor="ctr"/>
          <a:lstStyle/>
          <a:p>
            <a:pPr algn="ctr">
              <a:defRPr/>
            </a:pPr>
            <a:endParaRPr kumimoji="1" lang="zh-CN" altLang="en-US" sz="2200" b="1">
              <a:ln>
                <a:solidFill>
                  <a:srgbClr val="E6A774"/>
                </a:solidFill>
              </a:ln>
              <a:solidFill>
                <a:srgbClr val="E6A774"/>
              </a:solidFill>
            </a:endParaRPr>
          </a:p>
        </p:txBody>
      </p:sp>
    </p:spTree>
    <p:extLst>
      <p:ext uri="{BB962C8B-B14F-4D97-AF65-F5344CB8AC3E}">
        <p14:creationId xmlns:p14="http://schemas.microsoft.com/office/powerpoint/2010/main" val="29276996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custDataLst>
              <p:tags r:id="rId14"/>
            </p:custDataLst>
          </p:nvPr>
        </p:nvPicPr>
        <p:blipFill>
          <a:blip r:embed="rId15">
            <a:extLst>
              <a:ext uri="{28A0092B-C50C-407E-A947-70E740481C1C}">
                <a14:useLocalDpi xmlns:a14="http://schemas.microsoft.com/office/drawing/2010/main" val="0"/>
              </a:ext>
            </a:extLst>
          </a:blip>
          <a:stretch>
            <a:fillRect/>
          </a:stretch>
        </p:blipFill>
        <p:spPr>
          <a:xfrm>
            <a:off x="7619396" y="195582"/>
            <a:ext cx="1283909" cy="520065"/>
          </a:xfrm>
          <a:prstGeom prst="rect">
            <a:avLst/>
          </a:prstGeom>
        </p:spPr>
      </p:pic>
    </p:spTree>
    <p:extLst>
      <p:ext uri="{BB962C8B-B14F-4D97-AF65-F5344CB8AC3E}">
        <p14:creationId xmlns:p14="http://schemas.microsoft.com/office/powerpoint/2010/main" val="13057775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algn="ctr" defTabSz="914195" rtl="0" eaLnBrk="1" latinLnBrk="0" hangingPunct="1">
        <a:spcBef>
          <a:spcPct val="0"/>
        </a:spcBef>
        <a:buNone/>
        <a:defRPr sz="4400" kern="1200">
          <a:solidFill>
            <a:schemeClr val="tx1"/>
          </a:solidFill>
          <a:latin typeface="+mj-lt"/>
          <a:ea typeface="+mj-ea"/>
          <a:cs typeface="+mj-cs"/>
        </a:defRPr>
      </a:lvl1pPr>
    </p:titleStyle>
    <p:bodyStyle>
      <a:lvl1pPr marL="342824" indent="-342824" algn="l" defTabSz="91419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783" indent="-285686" algn="l" defTabSz="91419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744" indent="-228549" algn="l" defTabSz="91419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840" indent="-228549" algn="l" defTabSz="91419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937" indent="-228549" algn="l" defTabSz="91419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035" indent="-228549" algn="l" defTabSz="91419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32" indent="-228549" algn="l" defTabSz="91419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229" indent="-228549" algn="l" defTabSz="91419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326" indent="-228549" algn="l" defTabSz="91419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195" rtl="0" eaLnBrk="1" latinLnBrk="0" hangingPunct="1">
        <a:defRPr sz="1800" kern="1200">
          <a:solidFill>
            <a:schemeClr val="tx1"/>
          </a:solidFill>
          <a:latin typeface="+mn-lt"/>
          <a:ea typeface="+mn-ea"/>
          <a:cs typeface="+mn-cs"/>
        </a:defRPr>
      </a:lvl1pPr>
      <a:lvl2pPr marL="457097" algn="l" defTabSz="914195" rtl="0" eaLnBrk="1" latinLnBrk="0" hangingPunct="1">
        <a:defRPr sz="1800" kern="1200">
          <a:solidFill>
            <a:schemeClr val="tx1"/>
          </a:solidFill>
          <a:latin typeface="+mn-lt"/>
          <a:ea typeface="+mn-ea"/>
          <a:cs typeface="+mn-cs"/>
        </a:defRPr>
      </a:lvl2pPr>
      <a:lvl3pPr marL="914195" algn="l" defTabSz="914195" rtl="0" eaLnBrk="1" latinLnBrk="0" hangingPunct="1">
        <a:defRPr sz="1800" kern="1200">
          <a:solidFill>
            <a:schemeClr val="tx1"/>
          </a:solidFill>
          <a:latin typeface="+mn-lt"/>
          <a:ea typeface="+mn-ea"/>
          <a:cs typeface="+mn-cs"/>
        </a:defRPr>
      </a:lvl3pPr>
      <a:lvl4pPr marL="1371292" algn="l" defTabSz="914195" rtl="0" eaLnBrk="1" latinLnBrk="0" hangingPunct="1">
        <a:defRPr sz="1800" kern="1200">
          <a:solidFill>
            <a:schemeClr val="tx1"/>
          </a:solidFill>
          <a:latin typeface="+mn-lt"/>
          <a:ea typeface="+mn-ea"/>
          <a:cs typeface="+mn-cs"/>
        </a:defRPr>
      </a:lvl4pPr>
      <a:lvl5pPr marL="1828388" algn="l" defTabSz="914195" rtl="0" eaLnBrk="1" latinLnBrk="0" hangingPunct="1">
        <a:defRPr sz="1800" kern="1200">
          <a:solidFill>
            <a:schemeClr val="tx1"/>
          </a:solidFill>
          <a:latin typeface="+mn-lt"/>
          <a:ea typeface="+mn-ea"/>
          <a:cs typeface="+mn-cs"/>
        </a:defRPr>
      </a:lvl5pPr>
      <a:lvl6pPr marL="2285486" algn="l" defTabSz="914195" rtl="0" eaLnBrk="1" latinLnBrk="0" hangingPunct="1">
        <a:defRPr sz="1800" kern="1200">
          <a:solidFill>
            <a:schemeClr val="tx1"/>
          </a:solidFill>
          <a:latin typeface="+mn-lt"/>
          <a:ea typeface="+mn-ea"/>
          <a:cs typeface="+mn-cs"/>
        </a:defRPr>
      </a:lvl6pPr>
      <a:lvl7pPr marL="2742584" algn="l" defTabSz="914195" rtl="0" eaLnBrk="1" latinLnBrk="0" hangingPunct="1">
        <a:defRPr sz="1800" kern="1200">
          <a:solidFill>
            <a:schemeClr val="tx1"/>
          </a:solidFill>
          <a:latin typeface="+mn-lt"/>
          <a:ea typeface="+mn-ea"/>
          <a:cs typeface="+mn-cs"/>
        </a:defRPr>
      </a:lvl7pPr>
      <a:lvl8pPr marL="3199680" algn="l" defTabSz="914195" rtl="0" eaLnBrk="1" latinLnBrk="0" hangingPunct="1">
        <a:defRPr sz="1800" kern="1200">
          <a:solidFill>
            <a:schemeClr val="tx1"/>
          </a:solidFill>
          <a:latin typeface="+mn-lt"/>
          <a:ea typeface="+mn-ea"/>
          <a:cs typeface="+mn-cs"/>
        </a:defRPr>
      </a:lvl8pPr>
      <a:lvl9pPr marL="3656777" algn="l" defTabSz="91419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6.xml"/><Relationship Id="rId1" Type="http://schemas.openxmlformats.org/officeDocument/2006/relationships/tags" Target="../tags/tag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image" Target="../media/image12.png"/><Relationship Id="rId4" Type="http://schemas.openxmlformats.org/officeDocument/2006/relationships/tags" Target="../tags/tag49.xml"/></Relationships>
</file>

<file path=ppt/slides/_rels/slide17.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13.png"/><Relationship Id="rId5" Type="http://schemas.openxmlformats.org/officeDocument/2006/relationships/tags" Target="../tags/tag51.xml"/><Relationship Id="rId4"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5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slideLayout" Target="../slideLayouts/slideLayout10.xml"/><Relationship Id="rId4" Type="http://schemas.openxmlformats.org/officeDocument/2006/relationships/tags" Target="../tags/tag6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image" Target="../media/image14.png"/><Relationship Id="rId4" Type="http://schemas.openxmlformats.org/officeDocument/2006/relationships/tags" Target="../tags/tag6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image" Target="../media/image15.png"/><Relationship Id="rId4" Type="http://schemas.openxmlformats.org/officeDocument/2006/relationships/tags" Target="../tags/tag6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6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image" Target="../media/image6.png"/><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image" Target="../media/image5.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slideLayout" Target="../slideLayouts/slideLayout6.xml"/><Relationship Id="rId5" Type="http://schemas.openxmlformats.org/officeDocument/2006/relationships/tags" Target="../tags/tag2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Layout" Target="../slideLayouts/slideLayout7.xml"/><Relationship Id="rId4" Type="http://schemas.openxmlformats.org/officeDocument/2006/relationships/tags" Target="../tags/tag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slideLayout" Target="../slideLayouts/slideLayout7.xml"/><Relationship Id="rId5" Type="http://schemas.openxmlformats.org/officeDocument/2006/relationships/tags" Target="../tags/tag43.xml"/><Relationship Id="rId4" Type="http://schemas.openxmlformats.org/officeDocument/2006/relationships/tags" Target="../tags/tag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267744" y="1072638"/>
            <a:ext cx="5262880" cy="3046095"/>
          </a:xfrm>
          <a:prstGeom prst="rect">
            <a:avLst/>
          </a:prstGeom>
          <a:noFill/>
        </p:spPr>
        <p:txBody>
          <a:bodyPr wrap="none" rtlCol="0">
            <a:spAutoFit/>
          </a:bodyPr>
          <a:lstStyle/>
          <a:p>
            <a:pPr algn="ctr">
              <a:lnSpc>
                <a:spcPct val="150000"/>
              </a:lnSpc>
            </a:pPr>
            <a:r>
              <a:rPr lang="zh-CN" altLang="en-US" sz="4800" dirty="0" smtClean="0">
                <a:latin typeface="隶书" panose="02010509060101010101" pitchFamily="49" charset="-122"/>
                <a:ea typeface="隶书" panose="02010509060101010101" pitchFamily="49" charset="-122"/>
                <a:sym typeface="+mn-ea"/>
              </a:rPr>
              <a:t>第三章</a:t>
            </a:r>
            <a:r>
              <a:rPr lang="en-US" altLang="zh-CN" sz="4800" dirty="0" smtClean="0">
                <a:latin typeface="隶书" panose="02010509060101010101" pitchFamily="49" charset="-122"/>
                <a:ea typeface="隶书" panose="02010509060101010101" pitchFamily="49" charset="-122"/>
                <a:sym typeface="+mn-ea"/>
              </a:rPr>
              <a:t>  </a:t>
            </a:r>
            <a:r>
              <a:rPr lang="zh-CN" altLang="en-US" sz="4800" dirty="0" smtClean="0">
                <a:latin typeface="隶书" panose="02010509060101010101" pitchFamily="49" charset="-122"/>
                <a:ea typeface="隶书" panose="02010509060101010101" pitchFamily="49" charset="-122"/>
                <a:sym typeface="+mn-ea"/>
              </a:rPr>
              <a:t>代数式</a:t>
            </a:r>
            <a:r>
              <a:rPr lang="zh-CN" altLang="en-US" sz="3200" dirty="0" smtClean="0">
                <a:latin typeface="隶书" panose="02010509060101010101" pitchFamily="49" charset="-122"/>
                <a:ea typeface="隶书" panose="02010509060101010101" pitchFamily="49" charset="-122"/>
                <a:sym typeface="+mn-ea"/>
              </a:rPr>
              <a:t>  </a:t>
            </a:r>
          </a:p>
          <a:p>
            <a:pPr algn="ctr">
              <a:lnSpc>
                <a:spcPct val="150000"/>
              </a:lnSpc>
            </a:pPr>
            <a:r>
              <a:rPr lang="en-US" altLang="zh-CN" sz="4000" dirty="0" smtClean="0">
                <a:latin typeface="黑体" panose="02010609060101010101" pitchFamily="49" charset="-122"/>
                <a:ea typeface="黑体" panose="02010609060101010101" pitchFamily="49" charset="-122"/>
                <a:sym typeface="+mn-ea"/>
              </a:rPr>
              <a:t>3.2  </a:t>
            </a:r>
            <a:r>
              <a:rPr lang="zh-CN" altLang="en-US" sz="4000" dirty="0" smtClean="0">
                <a:latin typeface="黑体" panose="02010609060101010101" pitchFamily="49" charset="-122"/>
                <a:ea typeface="黑体" panose="02010609060101010101" pitchFamily="49" charset="-122"/>
                <a:sym typeface="+mn-ea"/>
              </a:rPr>
              <a:t>代数式的值</a:t>
            </a:r>
            <a:r>
              <a:rPr lang="zh-CN" altLang="en-US" sz="3200" dirty="0">
                <a:latin typeface="黑体" panose="02010609060101010101" pitchFamily="49" charset="-122"/>
                <a:ea typeface="黑体" panose="02010609060101010101" pitchFamily="49" charset="-122"/>
                <a:sym typeface="+mn-ea"/>
              </a:rPr>
              <a:t>  </a:t>
            </a:r>
            <a:endParaRPr lang="en-US" altLang="zh-CN" sz="3200" dirty="0">
              <a:latin typeface="+mj-ea"/>
              <a:ea typeface="+mj-ea"/>
            </a:endParaRPr>
          </a:p>
          <a:p>
            <a:pPr algn="ctr">
              <a:lnSpc>
                <a:spcPct val="150000"/>
              </a:lnSpc>
            </a:pPr>
            <a:r>
              <a:rPr lang="zh-CN" altLang="en-US" sz="4000" dirty="0">
                <a:solidFill>
                  <a:srgbClr val="FF0000"/>
                </a:solidFill>
                <a:latin typeface="黑体" panose="02010609060101010101" pitchFamily="49" charset="-122"/>
                <a:ea typeface="黑体" panose="02010609060101010101" pitchFamily="49" charset="-122"/>
                <a:sym typeface="+mn-ea"/>
              </a:rPr>
              <a:t>第</a:t>
            </a:r>
            <a:r>
              <a:rPr lang="en-US" altLang="zh-CN" sz="4000" dirty="0">
                <a:solidFill>
                  <a:srgbClr val="FF0000"/>
                </a:solidFill>
                <a:latin typeface="黑体" panose="02010609060101010101" pitchFamily="49" charset="-122"/>
                <a:ea typeface="黑体" panose="02010609060101010101" pitchFamily="49" charset="-122"/>
                <a:sym typeface="+mn-ea"/>
              </a:rPr>
              <a:t>1</a:t>
            </a:r>
            <a:r>
              <a:rPr lang="zh-CN" altLang="en-US" sz="4000" dirty="0">
                <a:solidFill>
                  <a:srgbClr val="FF0000"/>
                </a:solidFill>
                <a:latin typeface="黑体" panose="02010609060101010101" pitchFamily="49" charset="-122"/>
                <a:ea typeface="黑体" panose="02010609060101010101" pitchFamily="49" charset="-122"/>
                <a:sym typeface="+mn-ea"/>
              </a:rPr>
              <a:t>课时</a:t>
            </a:r>
            <a:r>
              <a:rPr lang="en-US" altLang="zh-CN" sz="4000" dirty="0">
                <a:solidFill>
                  <a:srgbClr val="FF0000"/>
                </a:solidFill>
                <a:latin typeface="黑体" panose="02010609060101010101" pitchFamily="49" charset="-122"/>
                <a:ea typeface="黑体" panose="02010609060101010101" pitchFamily="49" charset="-122"/>
                <a:sym typeface="+mn-ea"/>
              </a:rPr>
              <a:t> </a:t>
            </a:r>
            <a:r>
              <a:rPr lang="zh-CN" altLang="en-US" sz="4000" dirty="0">
                <a:solidFill>
                  <a:srgbClr val="FF0000"/>
                </a:solidFill>
                <a:latin typeface="黑体" panose="02010609060101010101" pitchFamily="49" charset="-122"/>
                <a:ea typeface="黑体" panose="02010609060101010101" pitchFamily="49" charset="-122"/>
                <a:sym typeface="+mn-ea"/>
              </a:rPr>
              <a:t>求代数式的值</a:t>
            </a:r>
            <a:r>
              <a:rPr lang="zh-CN" altLang="en-US" sz="3200" dirty="0">
                <a:solidFill>
                  <a:srgbClr val="FF0000"/>
                </a:solidFill>
                <a:latin typeface="黑体" panose="02010609060101010101" pitchFamily="49" charset="-122"/>
                <a:ea typeface="黑体" panose="02010609060101010101" pitchFamily="49" charset="-122"/>
                <a:sym typeface="+mn-ea"/>
              </a:rPr>
              <a:t> </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0" name="文本框 99"/>
              <p:cNvSpPr txBox="1"/>
              <p:nvPr/>
            </p:nvSpPr>
            <p:spPr>
              <a:xfrm>
                <a:off x="971600" y="1131590"/>
                <a:ext cx="8284210" cy="1289327"/>
              </a:xfrm>
              <a:prstGeom prst="rect">
                <a:avLst/>
              </a:prstGeom>
              <a:noFill/>
              <a:ln w="9525">
                <a:noFill/>
              </a:ln>
            </p:spPr>
            <p:txBody>
              <a:bodyPr wrap="square">
                <a:spAutoFit/>
              </a:bodyPr>
              <a:lstStyle/>
              <a:p>
                <a:pPr marL="0" indent="0" eaLnBrk="1" latinLnBrk="0" hangingPunct="1">
                  <a:lnSpc>
                    <a:spcPct val="125000"/>
                  </a:lnSpc>
                </a:pPr>
                <a:r>
                  <a:rPr lang="zh-CN" sz="2400" b="0" dirty="0">
                    <a:latin typeface="Times New Roman" pitchFamily="18" charset="0"/>
                    <a:ea typeface="黑体" panose="02010609060101010101" pitchFamily="49" charset="-122"/>
                    <a:cs typeface="Times New Roman" pitchFamily="18" charset="0"/>
                  </a:rPr>
                  <a:t>问题：根据下列</a:t>
                </a:r>
                <a:r>
                  <a:rPr lang="zh-CN" sz="2400" b="0" i="1" dirty="0">
                    <a:latin typeface="Times New Roman" pitchFamily="18" charset="0"/>
                    <a:ea typeface="黑体" panose="02010609060101010101" pitchFamily="49" charset="-122"/>
                    <a:cs typeface="Times New Roman" pitchFamily="18" charset="0"/>
                  </a:rPr>
                  <a:t>x</a:t>
                </a:r>
                <a:r>
                  <a:rPr lang="zh-CN" sz="2400" b="0" dirty="0">
                    <a:latin typeface="Times New Roman" pitchFamily="18" charset="0"/>
                    <a:ea typeface="黑体" panose="02010609060101010101" pitchFamily="49" charset="-122"/>
                    <a:cs typeface="Times New Roman" pitchFamily="18" charset="0"/>
                  </a:rPr>
                  <a:t>，</a:t>
                </a:r>
                <a:r>
                  <a:rPr lang="zh-CN" sz="2400" b="0" i="1" dirty="0">
                    <a:latin typeface="Times New Roman" pitchFamily="18" charset="0"/>
                    <a:ea typeface="黑体" panose="02010609060101010101" pitchFamily="49" charset="-122"/>
                    <a:cs typeface="Times New Roman" pitchFamily="18" charset="0"/>
                  </a:rPr>
                  <a:t>y</a:t>
                </a:r>
                <a:r>
                  <a:rPr lang="zh-CN" sz="2400" b="0" dirty="0">
                    <a:latin typeface="Times New Roman" pitchFamily="18" charset="0"/>
                    <a:ea typeface="黑体" panose="02010609060101010101" pitchFamily="49" charset="-122"/>
                    <a:cs typeface="Times New Roman" pitchFamily="18" charset="0"/>
                  </a:rPr>
                  <a:t>的值，分别求代数式2</a:t>
                </a:r>
                <a:r>
                  <a:rPr lang="zh-CN" sz="2400" b="0" i="1" dirty="0">
                    <a:latin typeface="Times New Roman" pitchFamily="18" charset="0"/>
                    <a:ea typeface="黑体" panose="02010609060101010101" pitchFamily="49" charset="-122"/>
                    <a:cs typeface="Times New Roman" pitchFamily="18" charset="0"/>
                  </a:rPr>
                  <a:t>x</a:t>
                </a:r>
                <a:r>
                  <a:rPr lang="zh-CN" sz="2400" b="0" dirty="0" smtClean="0">
                    <a:latin typeface="Times New Roman" pitchFamily="18" charset="0"/>
                    <a:ea typeface="黑体" panose="02010609060101010101" pitchFamily="49" charset="-122"/>
                    <a:cs typeface="Times New Roman" pitchFamily="18" charset="0"/>
                  </a:rPr>
                  <a:t>+</a:t>
                </a:r>
                <a:r>
                  <a:rPr lang="en-US" altLang="zh-CN" sz="2400" b="0" dirty="0" smtClean="0">
                    <a:latin typeface="Times New Roman" pitchFamily="18" charset="0"/>
                    <a:ea typeface="黑体" panose="02010609060101010101" pitchFamily="49" charset="-122"/>
                    <a:cs typeface="Times New Roman" pitchFamily="18" charset="0"/>
                  </a:rPr>
                  <a:t>1</a:t>
                </a:r>
                <a:r>
                  <a:rPr lang="zh-CN" sz="2400" b="0" dirty="0" smtClean="0">
                    <a:latin typeface="Times New Roman" pitchFamily="18" charset="0"/>
                    <a:ea typeface="黑体" panose="02010609060101010101" pitchFamily="49" charset="-122"/>
                    <a:cs typeface="Times New Roman" pitchFamily="18" charset="0"/>
                  </a:rPr>
                  <a:t>3</a:t>
                </a:r>
                <a:r>
                  <a:rPr lang="zh-CN" sz="2400" b="0" i="1" dirty="0">
                    <a:latin typeface="Times New Roman" pitchFamily="18" charset="0"/>
                    <a:ea typeface="黑体" panose="02010609060101010101" pitchFamily="49" charset="-122"/>
                    <a:cs typeface="Times New Roman" pitchFamily="18" charset="0"/>
                  </a:rPr>
                  <a:t>y</a:t>
                </a:r>
                <a:r>
                  <a:rPr lang="zh-CN" sz="2400" b="0" dirty="0">
                    <a:latin typeface="Times New Roman" pitchFamily="18" charset="0"/>
                    <a:ea typeface="黑体" panose="02010609060101010101" pitchFamily="49" charset="-122"/>
                    <a:cs typeface="Times New Roman" pitchFamily="18" charset="0"/>
                  </a:rPr>
                  <a:t>的值：</a:t>
                </a:r>
              </a:p>
              <a:p>
                <a:pPr marL="0" indent="0" eaLnBrk="1" latinLnBrk="0" hangingPunct="1">
                  <a:lnSpc>
                    <a:spcPct val="125000"/>
                  </a:lnSpc>
                </a:pPr>
                <a:r>
                  <a:rPr lang="zh-CN" sz="2400" b="0" dirty="0">
                    <a:latin typeface="Times New Roman" pitchFamily="18" charset="0"/>
                    <a:ea typeface="黑体" panose="02010609060101010101" pitchFamily="49" charset="-122"/>
                    <a:cs typeface="Times New Roman" pitchFamily="18" charset="0"/>
                  </a:rPr>
                  <a:t>    （2）</a:t>
                </a:r>
                <a:r>
                  <a:rPr lang="zh-CN" sz="2400" b="0" i="1" dirty="0">
                    <a:latin typeface="Times New Roman" pitchFamily="18" charset="0"/>
                    <a:ea typeface="黑体" panose="02010609060101010101" pitchFamily="49" charset="-122"/>
                    <a:cs typeface="Times New Roman" pitchFamily="18" charset="0"/>
                  </a:rPr>
                  <a:t>x</a:t>
                </a:r>
                <a:r>
                  <a:rPr lang="zh-CN" sz="2400" b="0" dirty="0" smtClean="0">
                    <a:latin typeface="Times New Roman" pitchFamily="18" charset="0"/>
                    <a:ea typeface="黑体" panose="02010609060101010101" pitchFamily="49" charset="-122"/>
                    <a:cs typeface="Times New Roman" pitchFamily="18" charset="0"/>
                  </a:rPr>
                  <a:t>=</a:t>
                </a:r>
                <a:r>
                  <a:rPr lang="zh-CN" altLang="zh-CN" sz="2400" dirty="0">
                    <a:latin typeface="Times New Roman" pitchFamily="18" charset="0"/>
                    <a:ea typeface="黑体" panose="02010609060101010101" pitchFamily="49" charset="-122"/>
                    <a:cs typeface="Times New Roman" pitchFamily="18" charset="0"/>
                  </a:rPr>
                  <a:t> 2 </a:t>
                </a:r>
                <a:r>
                  <a:rPr lang="zh-CN" sz="2400" b="0" dirty="0" smtClean="0">
                    <a:latin typeface="Times New Roman" pitchFamily="18" charset="0"/>
                    <a:ea typeface="黑体" panose="02010609060101010101" pitchFamily="49" charset="-122"/>
                    <a:cs typeface="Times New Roman" pitchFamily="18" charset="0"/>
                  </a:rPr>
                  <a:t>，</a:t>
                </a:r>
                <a:r>
                  <a:rPr lang="zh-CN" sz="2400" b="0" i="1" dirty="0">
                    <a:latin typeface="Times New Roman" pitchFamily="18" charset="0"/>
                    <a:ea typeface="黑体" panose="02010609060101010101" pitchFamily="49" charset="-122"/>
                    <a:cs typeface="Times New Roman" pitchFamily="18" charset="0"/>
                  </a:rPr>
                  <a:t>y</a:t>
                </a:r>
                <a:r>
                  <a:rPr lang="zh-CN" sz="2400" b="0" dirty="0" smtClean="0">
                    <a:latin typeface="Times New Roman" pitchFamily="18" charset="0"/>
                    <a:ea typeface="黑体" panose="02010609060101010101" pitchFamily="49" charset="-122"/>
                    <a:cs typeface="Times New Roman" pitchFamily="18" charset="0"/>
                  </a:rPr>
                  <a:t>=</a:t>
                </a:r>
                <a14:m>
                  <m:oMath xmlns:m="http://schemas.openxmlformats.org/officeDocument/2006/math">
                    <m:f>
                      <m:fPr>
                        <m:ctrlPr>
                          <a:rPr lang="en-US" altLang="zh-CN" sz="2400" b="0" i="1" smtClean="0">
                            <a:latin typeface="Cambria Math"/>
                            <a:ea typeface="黑体" panose="02010609060101010101" pitchFamily="49" charset="-122"/>
                            <a:cs typeface="Times New Roman" pitchFamily="18" charset="0"/>
                          </a:rPr>
                        </m:ctrlPr>
                      </m:fPr>
                      <m:num>
                        <m:r>
                          <m:rPr>
                            <m:nor/>
                          </m:rPr>
                          <a:rPr lang="en-US" altLang="zh-CN" sz="2400" dirty="0">
                            <a:latin typeface="Times New Roman" pitchFamily="18" charset="0"/>
                            <a:ea typeface="黑体" panose="02010609060101010101" pitchFamily="49" charset="-122"/>
                            <a:cs typeface="Times New Roman" pitchFamily="18" charset="0"/>
                          </a:rPr>
                          <m:t>1</m:t>
                        </m:r>
                      </m:num>
                      <m:den>
                        <m:r>
                          <m:rPr>
                            <m:nor/>
                          </m:rPr>
                          <a:rPr lang="en-US" altLang="zh-CN" sz="2400" dirty="0">
                            <a:latin typeface="Times New Roman" pitchFamily="18" charset="0"/>
                            <a:ea typeface="黑体" panose="02010609060101010101" pitchFamily="49" charset="-122"/>
                            <a:cs typeface="Times New Roman" pitchFamily="18" charset="0"/>
                          </a:rPr>
                          <m:t>2</m:t>
                        </m:r>
                      </m:den>
                    </m:f>
                  </m:oMath>
                </a14:m>
                <a:r>
                  <a:rPr lang="zh-CN" sz="2400" b="0" dirty="0" smtClean="0">
                    <a:latin typeface="Times New Roman" pitchFamily="18" charset="0"/>
                    <a:ea typeface="黑体" panose="02010609060101010101" pitchFamily="49" charset="-122"/>
                    <a:cs typeface="Times New Roman" pitchFamily="18" charset="0"/>
                  </a:rPr>
                  <a:t> .</a:t>
                </a:r>
                <a:endParaRPr lang="zh-CN" sz="2400" b="0" dirty="0">
                  <a:latin typeface="Times New Roman" pitchFamily="18" charset="0"/>
                  <a:ea typeface="黑体" panose="02010609060101010101" pitchFamily="49" charset="-122"/>
                  <a:cs typeface="Times New Roman" pitchFamily="18" charset="0"/>
                </a:endParaRPr>
              </a:p>
            </p:txBody>
          </p:sp>
        </mc:Choice>
        <mc:Fallback xmlns="">
          <p:sp>
            <p:nvSpPr>
              <p:cNvPr id="100" name="文本框 99"/>
              <p:cNvSpPr txBox="1">
                <a:spLocks noRot="1" noChangeAspect="1" noMove="1" noResize="1" noEditPoints="1" noAdjustHandles="1" noChangeArrowheads="1" noChangeShapeType="1" noTextEdit="1"/>
              </p:cNvSpPr>
              <p:nvPr/>
            </p:nvSpPr>
            <p:spPr>
              <a:xfrm>
                <a:off x="971600" y="1131590"/>
                <a:ext cx="8284210" cy="1289327"/>
              </a:xfrm>
              <a:prstGeom prst="rect">
                <a:avLst/>
              </a:prstGeom>
              <a:blipFill rotWithShape="1">
                <a:blip r:embed="rId3"/>
                <a:stretch>
                  <a:fillRect l="-1104" t="-1896" b="-948"/>
                </a:stretch>
              </a:blipFill>
              <a:ln w="9525">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p:cNvSpPr txBox="1"/>
              <p:nvPr/>
            </p:nvSpPr>
            <p:spPr>
              <a:xfrm>
                <a:off x="989017" y="2499742"/>
                <a:ext cx="4320408" cy="2226379"/>
              </a:xfrm>
              <a:prstGeom prst="rect">
                <a:avLst/>
              </a:prstGeom>
              <a:noFill/>
            </p:spPr>
            <p:txBody>
              <a:bodyPr wrap="square" rtlCol="0">
                <a:spAutoFit/>
              </a:bodyPr>
              <a:lstStyle/>
              <a:p>
                <a:r>
                  <a:rPr lang="zh-CN" altLang="en-US" sz="2400" dirty="0" smtClean="0">
                    <a:solidFill>
                      <a:srgbClr val="FF0000"/>
                    </a:solidFill>
                    <a:latin typeface="Times New Roman" pitchFamily="18" charset="0"/>
                    <a:ea typeface="黑体" panose="02010609060101010101" pitchFamily="49" charset="-122"/>
                    <a:cs typeface="Times New Roman" pitchFamily="18" charset="0"/>
                  </a:rPr>
                  <a:t>解：（</a:t>
                </a:r>
                <a:r>
                  <a:rPr lang="en-US" altLang="zh-CN" sz="2400" dirty="0">
                    <a:solidFill>
                      <a:srgbClr val="FF0000"/>
                    </a:solidFill>
                    <a:latin typeface="Times New Roman" pitchFamily="18" charset="0"/>
                    <a:ea typeface="黑体" panose="02010609060101010101" pitchFamily="49" charset="-122"/>
                    <a:cs typeface="Times New Roman" pitchFamily="18" charset="0"/>
                  </a:rPr>
                  <a:t>1</a:t>
                </a:r>
                <a:r>
                  <a:rPr lang="zh-CN" altLang="en-US" sz="2400" dirty="0">
                    <a:solidFill>
                      <a:srgbClr val="FF0000"/>
                    </a:solidFill>
                    <a:latin typeface="Times New Roman" pitchFamily="18" charset="0"/>
                    <a:ea typeface="黑体" panose="02010609060101010101" pitchFamily="49" charset="-122"/>
                    <a:cs typeface="Times New Roman" pitchFamily="18" charset="0"/>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rPr>
                  <a:t>x</a:t>
                </a:r>
                <a:r>
                  <a:rPr lang="en-US" altLang="zh-CN" sz="2400" dirty="0">
                    <a:solidFill>
                      <a:srgbClr val="FF0000"/>
                    </a:solidFill>
                    <a:latin typeface="Times New Roman" pitchFamily="18" charset="0"/>
                    <a:ea typeface="黑体" panose="02010609060101010101" pitchFamily="49" charset="-122"/>
                    <a:cs typeface="Times New Roman" pitchFamily="18" charset="0"/>
                  </a:rPr>
                  <a:t>=1</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i="1" dirty="0">
                    <a:solidFill>
                      <a:srgbClr val="FF0000"/>
                    </a:solidFill>
                    <a:latin typeface="Times New Roman" pitchFamily="18" charset="0"/>
                    <a:ea typeface="黑体" panose="02010609060101010101" pitchFamily="49" charset="-122"/>
                    <a:cs typeface="Times New Roman" pitchFamily="18" charset="0"/>
                  </a:rPr>
                  <a:t>y</a:t>
                </a:r>
                <a:r>
                  <a:rPr lang="en-US" altLang="zh-CN"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dirty="0">
                    <a:solidFill>
                      <a:srgbClr val="FF0000"/>
                    </a:solidFill>
                    <a:ea typeface="黑体" panose="02010609060101010101" pitchFamily="49" charset="-122"/>
                    <a:cs typeface="Times New Roman" pitchFamily="18" charset="0"/>
                  </a:rPr>
                  <a:t> </a:t>
                </a:r>
                <a14:m>
                  <m:oMath xmlns:m="http://schemas.openxmlformats.org/officeDocument/2006/math">
                    <m:f>
                      <m:fPr>
                        <m:ctrlPr>
                          <a:rPr lang="en-US" altLang="zh-CN" sz="2400" i="1">
                            <a:solidFill>
                              <a:srgbClr val="FF0000"/>
                            </a:solidFill>
                            <a:latin typeface="Cambria Math"/>
                            <a:ea typeface="黑体" panose="02010609060101010101" pitchFamily="49" charset="-122"/>
                            <a:cs typeface="Times New Roman" pitchFamily="18" charset="0"/>
                          </a:rPr>
                        </m:ctrlPr>
                      </m:fPr>
                      <m:num>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1</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2</m:t>
                        </m:r>
                      </m:den>
                    </m:f>
                  </m:oMath>
                </a14:m>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zh-CN" altLang="en-US" sz="2400" dirty="0" smtClean="0">
                    <a:solidFill>
                      <a:srgbClr val="FF0000"/>
                    </a:solidFill>
                    <a:latin typeface="Times New Roman" pitchFamily="18" charset="0"/>
                    <a:ea typeface="黑体" panose="02010609060101010101" pitchFamily="49" charset="-122"/>
                    <a:cs typeface="Times New Roman" pitchFamily="18" charset="0"/>
                  </a:rPr>
                  <a:t>时</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p>
              <a:p>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            2</a:t>
                </a:r>
                <a:r>
                  <a:rPr lang="en-US" altLang="zh-CN" sz="2400" i="1" dirty="0" smtClean="0">
                    <a:solidFill>
                      <a:srgbClr val="FF0000"/>
                    </a:solidFill>
                    <a:latin typeface="Times New Roman" pitchFamily="18" charset="0"/>
                    <a:ea typeface="黑体" panose="02010609060101010101" pitchFamily="49" charset="-122"/>
                    <a:cs typeface="Times New Roman" pitchFamily="18" charset="0"/>
                  </a:rPr>
                  <a:t>x</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+3</a:t>
                </a:r>
                <a:r>
                  <a:rPr lang="en-US" altLang="zh-CN" sz="2400" i="1" dirty="0" smtClean="0">
                    <a:solidFill>
                      <a:srgbClr val="FF0000"/>
                    </a:solidFill>
                    <a:latin typeface="Times New Roman" pitchFamily="18" charset="0"/>
                    <a:ea typeface="黑体" panose="02010609060101010101" pitchFamily="49" charset="-122"/>
                    <a:cs typeface="Times New Roman" pitchFamily="18" charset="0"/>
                  </a:rPr>
                  <a:t>y</a:t>
                </a:r>
                <a:endParaRPr lang="en-US" altLang="zh-CN" sz="2400" i="1" dirty="0">
                  <a:solidFill>
                    <a:srgbClr val="FF0000"/>
                  </a:solidFill>
                  <a:latin typeface="Times New Roman" pitchFamily="18" charset="0"/>
                  <a:ea typeface="黑体" panose="02010609060101010101" pitchFamily="49" charset="-122"/>
                  <a:cs typeface="Times New Roman" pitchFamily="18" charset="0"/>
                </a:endParaRPr>
              </a:p>
              <a:p>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          =</a:t>
                </a:r>
                <a:r>
                  <a:rPr lang="en-US" altLang="zh-CN" sz="2400" dirty="0">
                    <a:solidFill>
                      <a:srgbClr val="FF0000"/>
                    </a:solidFill>
                    <a:latin typeface="Times New Roman" pitchFamily="18" charset="0"/>
                    <a:ea typeface="黑体" panose="02010609060101010101" pitchFamily="49" charset="-122"/>
                    <a:cs typeface="Times New Roman" pitchFamily="18" charset="0"/>
                  </a:rPr>
                  <a:t>2×1+3×</a:t>
                </a:r>
                <a:r>
                  <a:rPr lang="en-US" altLang="zh-CN" sz="2400" dirty="0">
                    <a:solidFill>
                      <a:srgbClr val="FF0000"/>
                    </a:solidFill>
                    <a:ea typeface="黑体" panose="02010609060101010101" pitchFamily="49" charset="-122"/>
                    <a:cs typeface="Times New Roman" pitchFamily="18" charset="0"/>
                  </a:rPr>
                  <a:t> </a:t>
                </a:r>
                <a14:m>
                  <m:oMath xmlns:m="http://schemas.openxmlformats.org/officeDocument/2006/math">
                    <m:f>
                      <m:fPr>
                        <m:ctrlPr>
                          <a:rPr lang="en-US" altLang="zh-CN" sz="2400" i="1">
                            <a:solidFill>
                              <a:srgbClr val="FF0000"/>
                            </a:solidFill>
                            <a:latin typeface="Cambria Math"/>
                            <a:ea typeface="黑体" panose="02010609060101010101" pitchFamily="49" charset="-122"/>
                            <a:cs typeface="Times New Roman" pitchFamily="18" charset="0"/>
                          </a:rPr>
                        </m:ctrlPr>
                      </m:fPr>
                      <m:num>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1</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2</m:t>
                        </m:r>
                      </m:den>
                    </m:f>
                  </m:oMath>
                </a14:m>
                <a:endParaRPr lang="en-US" altLang="zh-CN" sz="2400" dirty="0">
                  <a:solidFill>
                    <a:srgbClr val="FF0000"/>
                  </a:solidFill>
                  <a:latin typeface="Times New Roman" pitchFamily="18" charset="0"/>
                  <a:ea typeface="黑体" panose="02010609060101010101" pitchFamily="49" charset="-122"/>
                  <a:cs typeface="Times New Roman" pitchFamily="18" charset="0"/>
                </a:endParaRPr>
              </a:p>
              <a:p>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     = </a:t>
                </a:r>
                <a14:m>
                  <m:oMath xmlns:m="http://schemas.openxmlformats.org/officeDocument/2006/math">
                    <m:f>
                      <m:fPr>
                        <m:ctrlPr>
                          <a:rPr lang="en-US" altLang="zh-CN" sz="2400" i="1">
                            <a:solidFill>
                              <a:srgbClr val="FF0000"/>
                            </a:solidFill>
                            <a:latin typeface="Cambria Math"/>
                            <a:ea typeface="黑体" panose="02010609060101010101" pitchFamily="49" charset="-122"/>
                            <a:cs typeface="Times New Roman" pitchFamily="18" charset="0"/>
                          </a:rPr>
                        </m:ctrlPr>
                      </m:fPr>
                      <m:num>
                        <m:r>
                          <m:rPr>
                            <m:nor/>
                          </m:rPr>
                          <a:rPr lang="en-US" altLang="zh-CN" sz="2400" b="0" i="0" dirty="0" smtClean="0">
                            <a:solidFill>
                              <a:srgbClr val="FF0000"/>
                            </a:solidFill>
                            <a:latin typeface="Times New Roman" pitchFamily="18" charset="0"/>
                            <a:ea typeface="黑体" panose="02010609060101010101" pitchFamily="49" charset="-122"/>
                            <a:cs typeface="Times New Roman" pitchFamily="18" charset="0"/>
                          </a:rPr>
                          <m:t>7</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2</m:t>
                        </m:r>
                      </m:den>
                    </m:f>
                  </m:oMath>
                </a14:m>
                <a:r>
                  <a:rPr lang="en-US" altLang="zh-CN" sz="2400" dirty="0" smtClean="0">
                    <a:solidFill>
                      <a:srgbClr val="FF0000"/>
                    </a:solidFill>
                    <a:latin typeface="Times New Roman" pitchFamily="18" charset="0"/>
                    <a:ea typeface="黑体" panose="02010609060101010101" pitchFamily="49" charset="-122"/>
                    <a:cs typeface="Times New Roman" pitchFamily="18" charset="0"/>
                  </a:rPr>
                  <a:t> </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p>
            </p:txBody>
          </p:sp>
        </mc:Choice>
        <mc:Fallback xmlns="">
          <p:sp>
            <p:nvSpPr>
              <p:cNvPr id="12" name="文本框 11"/>
              <p:cNvSpPr txBox="1">
                <a:spLocks noRot="1" noChangeAspect="1" noMove="1" noResize="1" noEditPoints="1" noAdjustHandles="1" noChangeArrowheads="1" noChangeShapeType="1" noTextEdit="1"/>
              </p:cNvSpPr>
              <p:nvPr/>
            </p:nvSpPr>
            <p:spPr>
              <a:xfrm>
                <a:off x="989017" y="2499742"/>
                <a:ext cx="4320408" cy="2226379"/>
              </a:xfrm>
              <a:prstGeom prst="rect">
                <a:avLst/>
              </a:prstGeom>
              <a:blipFill rotWithShape="1">
                <a:blip r:embed="rId4"/>
                <a:stretch>
                  <a:fillRect l="-2116" b="-1644"/>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74745" y="1643509"/>
            <a:ext cx="8348980" cy="1754326"/>
          </a:xfrm>
          <a:prstGeom prst="rect">
            <a:avLst/>
          </a:prstGeom>
          <a:noFill/>
        </p:spPr>
        <p:txBody>
          <a:bodyPr wrap="square" rtlCol="0">
            <a:spAutoFit/>
          </a:bodyPr>
          <a:lstStyle/>
          <a:p>
            <a:pPr eaLnBrk="1" latinLnBrk="0" hangingPunct="1">
              <a:lnSpc>
                <a:spcPct val="150000"/>
              </a:lnSpc>
            </a:pPr>
            <a:r>
              <a:rPr lang="zh-CN" altLang="en-US" sz="2400" dirty="0">
                <a:latin typeface="Times New Roman" pitchFamily="18" charset="0"/>
                <a:ea typeface="黑体" panose="02010609060101010101" pitchFamily="49" charset="-122"/>
                <a:cs typeface="Times New Roman" pitchFamily="18" charset="0"/>
              </a:rPr>
              <a:t>问题：帮一位同学进行纠错，辨析错误，指出错因，并给出正确答案。</a:t>
            </a:r>
          </a:p>
          <a:p>
            <a:pPr eaLnBrk="1" latinLnBrk="0" hangingPunct="1">
              <a:lnSpc>
                <a:spcPct val="150000"/>
              </a:lnSpc>
            </a:pPr>
            <a:r>
              <a:rPr lang="zh-CN" altLang="en-US" sz="2400" dirty="0">
                <a:latin typeface="Times New Roman" pitchFamily="18" charset="0"/>
                <a:ea typeface="黑体" panose="02010609060101010101" pitchFamily="49" charset="-122"/>
                <a:cs typeface="Times New Roman" pitchFamily="18" charset="0"/>
              </a:rPr>
              <a:t>当</a:t>
            </a:r>
            <a:r>
              <a:rPr lang="zh-CN" altLang="en-US" sz="2400" i="1" dirty="0">
                <a:latin typeface="Times New Roman" pitchFamily="18" charset="0"/>
                <a:ea typeface="黑体" panose="02010609060101010101" pitchFamily="49" charset="-122"/>
                <a:cs typeface="Times New Roman" pitchFamily="18" charset="0"/>
              </a:rPr>
              <a:t>a</a:t>
            </a:r>
            <a:r>
              <a:rPr lang="zh-CN" altLang="en-US" sz="2400" dirty="0">
                <a:latin typeface="Times New Roman" pitchFamily="18" charset="0"/>
                <a:ea typeface="黑体" panose="02010609060101010101" pitchFamily="49" charset="-122"/>
                <a:cs typeface="Times New Roman" pitchFamily="18" charset="0"/>
              </a:rPr>
              <a:t>=-8，</a:t>
            </a:r>
            <a:r>
              <a:rPr lang="zh-CN" altLang="en-US" sz="2400" i="1" dirty="0">
                <a:latin typeface="Times New Roman" pitchFamily="18" charset="0"/>
                <a:ea typeface="黑体" panose="02010609060101010101" pitchFamily="49" charset="-122"/>
                <a:cs typeface="Times New Roman" pitchFamily="18" charset="0"/>
              </a:rPr>
              <a:t>b</a:t>
            </a:r>
            <a:r>
              <a:rPr lang="zh-CN" altLang="en-US" sz="2400" dirty="0">
                <a:latin typeface="Times New Roman" pitchFamily="18" charset="0"/>
                <a:ea typeface="黑体" panose="02010609060101010101" pitchFamily="49" charset="-122"/>
                <a:cs typeface="Times New Roman" pitchFamily="18" charset="0"/>
              </a:rPr>
              <a:t>=-4时，求</a:t>
            </a:r>
            <a:r>
              <a:rPr lang="zh-CN" altLang="en-US" sz="2400" dirty="0" smtClean="0">
                <a:latin typeface="Times New Roman" pitchFamily="18" charset="0"/>
                <a:ea typeface="黑体" panose="02010609060101010101" pitchFamily="49" charset="-122"/>
                <a:cs typeface="Times New Roman" pitchFamily="18" charset="0"/>
              </a:rPr>
              <a:t>代数式</a:t>
            </a:r>
            <a:r>
              <a:rPr lang="en-US" altLang="zh-CN" sz="2400" i="1" dirty="0" smtClean="0">
                <a:latin typeface="Times New Roman" pitchFamily="18" charset="0"/>
                <a:ea typeface="黑体" panose="02010609060101010101" pitchFamily="49" charset="-122"/>
                <a:cs typeface="Times New Roman" pitchFamily="18" charset="0"/>
              </a:rPr>
              <a:t>a</a:t>
            </a:r>
            <a:r>
              <a:rPr lang="en-US" altLang="zh-CN" sz="2400" baseline="30000" dirty="0" smtClean="0">
                <a:latin typeface="Times New Roman" pitchFamily="18" charset="0"/>
                <a:ea typeface="黑体" panose="02010609060101010101" pitchFamily="49" charset="-122"/>
                <a:cs typeface="Times New Roman" pitchFamily="18" charset="0"/>
              </a:rPr>
              <a:t>2</a:t>
            </a:r>
            <a:r>
              <a:rPr lang="zh-CN" altLang="en-US" sz="2400" dirty="0" smtClean="0">
                <a:latin typeface="Times New Roman" pitchFamily="18" charset="0"/>
                <a:ea typeface="黑体" panose="02010609060101010101" pitchFamily="49" charset="-122"/>
                <a:cs typeface="Times New Roman" pitchFamily="18" charset="0"/>
              </a:rPr>
              <a:t>  －（</a:t>
            </a:r>
            <a:r>
              <a:rPr lang="zh-CN" altLang="en-US" sz="2400" i="1" dirty="0">
                <a:latin typeface="Times New Roman" pitchFamily="18" charset="0"/>
                <a:ea typeface="黑体" panose="02010609060101010101" pitchFamily="49" charset="-122"/>
                <a:cs typeface="Times New Roman" pitchFamily="18" charset="0"/>
              </a:rPr>
              <a:t> b </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1</a:t>
            </a:r>
            <a:r>
              <a:rPr lang="zh-CN" altLang="en-US" sz="2400" dirty="0" smtClean="0">
                <a:latin typeface="Times New Roman" pitchFamily="18" charset="0"/>
                <a:ea typeface="黑体" panose="02010609060101010101" pitchFamily="49" charset="-122"/>
                <a:cs typeface="Times New Roman" pitchFamily="18" charset="0"/>
              </a:rPr>
              <a:t>）的</a:t>
            </a:r>
            <a:r>
              <a:rPr lang="zh-CN" altLang="en-US" sz="2400" dirty="0">
                <a:latin typeface="Times New Roman" pitchFamily="18" charset="0"/>
                <a:ea typeface="黑体" panose="02010609060101010101" pitchFamily="49" charset="-122"/>
                <a:cs typeface="Times New Roman" pitchFamily="18" charset="0"/>
              </a:rPr>
              <a:t>值</a:t>
            </a:r>
            <a:r>
              <a:rPr lang="zh-CN" altLang="en-US" sz="2400" dirty="0" smtClean="0">
                <a:latin typeface="Times New Roman" pitchFamily="18" charset="0"/>
                <a:ea typeface="黑体" panose="02010609060101010101" pitchFamily="49" charset="-122"/>
                <a:cs typeface="Times New Roman" pitchFamily="18" charset="0"/>
              </a:rPr>
              <a:t>。</a:t>
            </a:r>
            <a:endParaRPr lang="zh-CN" altLang="en-US" sz="2400" dirty="0">
              <a:latin typeface="Times New Roman" pitchFamily="18" charset="0"/>
              <a:ea typeface="黑体" panose="02010609060101010101" pitchFamily="49" charset="-122"/>
              <a:cs typeface="Times New Roman" pitchFamily="18" charset="0"/>
            </a:endParaRPr>
          </a:p>
        </p:txBody>
      </p:sp>
      <p:grpSp>
        <p:nvGrpSpPr>
          <p:cNvPr id="19" name="组合 18"/>
          <p:cNvGrpSpPr/>
          <p:nvPr/>
        </p:nvGrpSpPr>
        <p:grpSpPr>
          <a:xfrm>
            <a:off x="862716" y="1103883"/>
            <a:ext cx="3666199" cy="461665"/>
            <a:chOff x="460374" y="864542"/>
            <a:chExt cx="3666199" cy="461665"/>
          </a:xfrm>
        </p:grpSpPr>
        <p:grpSp>
          <p:nvGrpSpPr>
            <p:cNvPr id="20" name="组合 19"/>
            <p:cNvGrpSpPr/>
            <p:nvPr/>
          </p:nvGrpSpPr>
          <p:grpSpPr>
            <a:xfrm>
              <a:off x="460374" y="864542"/>
              <a:ext cx="3666199" cy="461665"/>
              <a:chOff x="460374" y="864542"/>
              <a:chExt cx="3666199" cy="461665"/>
            </a:xfrm>
          </p:grpSpPr>
          <p:sp>
            <p:nvSpPr>
              <p:cNvPr id="22" name="圆角矩形 21"/>
              <p:cNvSpPr/>
              <p:nvPr/>
            </p:nvSpPr>
            <p:spPr>
              <a:xfrm>
                <a:off x="460374" y="916940"/>
                <a:ext cx="1812920" cy="369570"/>
              </a:xfrm>
              <a:prstGeom prst="roundRect">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Times New Roman" pitchFamily="18" charset="0"/>
                  <a:cs typeface="Times New Roman" pitchFamily="18" charset="0"/>
                </a:endParaRPr>
              </a:p>
            </p:txBody>
          </p:sp>
          <p:sp>
            <p:nvSpPr>
              <p:cNvPr id="23" name="文本框 22"/>
              <p:cNvSpPr txBox="1"/>
              <p:nvPr/>
            </p:nvSpPr>
            <p:spPr>
              <a:xfrm>
                <a:off x="560661" y="864542"/>
                <a:ext cx="3565912" cy="461665"/>
              </a:xfrm>
              <a:prstGeom prst="rect">
                <a:avLst/>
              </a:prstGeom>
              <a:noFill/>
            </p:spPr>
            <p:txBody>
              <a:bodyPr wrap="square" rtlCol="0">
                <a:spAutoFit/>
              </a:bodyPr>
              <a:lstStyle/>
              <a:p>
                <a:r>
                  <a:rPr lang="zh-CN" altLang="en-US" sz="2400" dirty="0">
                    <a:solidFill>
                      <a:schemeClr val="bg1"/>
                    </a:solidFill>
                    <a:latin typeface="Times New Roman" pitchFamily="18" charset="0"/>
                    <a:ea typeface="黑体" panose="02010609060101010101" pitchFamily="49" charset="-122"/>
                    <a:cs typeface="Times New Roman" pitchFamily="18" charset="0"/>
                    <a:sym typeface="+mn-ea"/>
                  </a:rPr>
                  <a:t>学生</a:t>
                </a:r>
                <a:r>
                  <a:rPr lang="zh-CN" altLang="en-US" sz="2400" dirty="0" smtClean="0">
                    <a:solidFill>
                      <a:schemeClr val="bg1"/>
                    </a:solidFill>
                    <a:latin typeface="Times New Roman" pitchFamily="18" charset="0"/>
                    <a:ea typeface="黑体" panose="02010609060101010101" pitchFamily="49" charset="-122"/>
                    <a:cs typeface="Times New Roman" pitchFamily="18" charset="0"/>
                    <a:sym typeface="+mn-ea"/>
                  </a:rPr>
                  <a:t>活动三</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 </a:t>
                </a:r>
                <a:r>
                  <a:rPr lang="zh-CN" altLang="en-US" sz="2400" dirty="0" smtClean="0">
                    <a:latin typeface="Times New Roman" pitchFamily="18" charset="0"/>
                    <a:ea typeface="黑体" panose="02010609060101010101" pitchFamily="49" charset="-122"/>
                    <a:cs typeface="Times New Roman" pitchFamily="18" charset="0"/>
                    <a:sym typeface="+mn-ea"/>
                  </a:rPr>
                  <a:t>【一起探究】</a:t>
                </a:r>
                <a:endParaRPr lang="zh-CN" altLang="en-US" sz="2400" dirty="0">
                  <a:latin typeface="Times New Roman" pitchFamily="18" charset="0"/>
                  <a:ea typeface="黑体" panose="02010609060101010101" pitchFamily="49" charset="-122"/>
                  <a:cs typeface="Times New Roman" pitchFamily="18" charset="0"/>
                  <a:sym typeface="+mn-ea"/>
                </a:endParaRPr>
              </a:p>
            </p:txBody>
          </p:sp>
        </p:grpSp>
        <p:cxnSp>
          <p:nvCxnSpPr>
            <p:cNvPr id="21" name="直接连接符 20"/>
            <p:cNvCxnSpPr/>
            <p:nvPr/>
          </p:nvCxnSpPr>
          <p:spPr>
            <a:xfrm>
              <a:off x="554355" y="914400"/>
              <a:ext cx="0" cy="361950"/>
            </a:xfrm>
            <a:prstGeom prst="line">
              <a:avLst/>
            </a:prstGeom>
            <a:ln w="19050" cmpd="sng">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1600" y="1275146"/>
            <a:ext cx="7272808" cy="2862322"/>
          </a:xfrm>
          <a:prstGeom prst="rect">
            <a:avLst/>
          </a:prstGeom>
          <a:noFill/>
        </p:spPr>
        <p:txBody>
          <a:bodyPr wrap="square" rtlCol="0">
            <a:spAutoFit/>
          </a:bodyPr>
          <a:lstStyle/>
          <a:p>
            <a:pPr eaLnBrk="1" latinLnBrk="0" hangingPunct="1">
              <a:lnSpc>
                <a:spcPct val="125000"/>
              </a:lnSpc>
            </a:pPr>
            <a:r>
              <a:rPr lang="zh-CN" altLang="en-US" sz="2400" dirty="0" smtClean="0">
                <a:latin typeface="Times New Roman" pitchFamily="18" charset="0"/>
                <a:ea typeface="黑体" panose="02010609060101010101" pitchFamily="49" charset="-122"/>
                <a:cs typeface="Times New Roman" pitchFamily="18" charset="0"/>
              </a:rPr>
              <a:t>当</a:t>
            </a:r>
            <a:r>
              <a:rPr lang="zh-CN" altLang="en-US" sz="2400" i="1" dirty="0">
                <a:latin typeface="Times New Roman" pitchFamily="18" charset="0"/>
                <a:ea typeface="黑体" panose="02010609060101010101" pitchFamily="49" charset="-122"/>
                <a:cs typeface="Times New Roman" pitchFamily="18" charset="0"/>
              </a:rPr>
              <a:t>a</a:t>
            </a:r>
            <a:r>
              <a:rPr lang="zh-CN" altLang="en-US" sz="2400" dirty="0">
                <a:latin typeface="Times New Roman" pitchFamily="18" charset="0"/>
                <a:ea typeface="黑体" panose="02010609060101010101" pitchFamily="49" charset="-122"/>
                <a:cs typeface="Times New Roman" pitchFamily="18" charset="0"/>
              </a:rPr>
              <a:t>=-8，</a:t>
            </a:r>
            <a:r>
              <a:rPr lang="zh-CN" altLang="en-US" sz="2400" i="1" dirty="0">
                <a:latin typeface="Times New Roman" pitchFamily="18" charset="0"/>
                <a:ea typeface="黑体" panose="02010609060101010101" pitchFamily="49" charset="-122"/>
                <a:cs typeface="Times New Roman" pitchFamily="18" charset="0"/>
              </a:rPr>
              <a:t>b</a:t>
            </a:r>
            <a:r>
              <a:rPr lang="zh-CN" altLang="en-US" sz="2400" dirty="0">
                <a:latin typeface="Times New Roman" pitchFamily="18" charset="0"/>
                <a:ea typeface="黑体" panose="02010609060101010101" pitchFamily="49" charset="-122"/>
                <a:cs typeface="Times New Roman" pitchFamily="18" charset="0"/>
              </a:rPr>
              <a:t>=-4时，求</a:t>
            </a:r>
            <a:r>
              <a:rPr lang="zh-CN" altLang="en-US" sz="2400" dirty="0" smtClean="0">
                <a:latin typeface="Times New Roman" pitchFamily="18" charset="0"/>
                <a:ea typeface="黑体" panose="02010609060101010101" pitchFamily="49" charset="-122"/>
                <a:cs typeface="Times New Roman" pitchFamily="18" charset="0"/>
              </a:rPr>
              <a:t>代数式</a:t>
            </a:r>
            <a:r>
              <a:rPr lang="en-US" altLang="zh-CN" sz="2400" i="1" dirty="0">
                <a:latin typeface="Times New Roman" pitchFamily="18" charset="0"/>
                <a:ea typeface="黑体" panose="02010609060101010101" pitchFamily="49" charset="-122"/>
                <a:cs typeface="Times New Roman" pitchFamily="18" charset="0"/>
              </a:rPr>
              <a:t>a</a:t>
            </a:r>
            <a:r>
              <a:rPr lang="en-US" altLang="zh-CN" sz="2400" baseline="30000" dirty="0">
                <a:latin typeface="Times New Roman" pitchFamily="18" charset="0"/>
                <a:ea typeface="黑体" panose="02010609060101010101" pitchFamily="49" charset="-122"/>
                <a:cs typeface="Times New Roman" pitchFamily="18" charset="0"/>
              </a:rPr>
              <a:t>2</a:t>
            </a:r>
            <a:r>
              <a:rPr lang="zh-CN" altLang="en-US" sz="2400" dirty="0">
                <a:latin typeface="Times New Roman" pitchFamily="18" charset="0"/>
                <a:ea typeface="黑体" panose="02010609060101010101" pitchFamily="49" charset="-122"/>
                <a:cs typeface="Times New Roman" pitchFamily="18" charset="0"/>
              </a:rPr>
              <a:t>  －（</a:t>
            </a:r>
            <a:r>
              <a:rPr lang="zh-CN" altLang="en-US" sz="2400" i="1" dirty="0">
                <a:latin typeface="Times New Roman" pitchFamily="18" charset="0"/>
                <a:ea typeface="黑体" panose="02010609060101010101" pitchFamily="49" charset="-122"/>
                <a:cs typeface="Times New Roman" pitchFamily="18" charset="0"/>
              </a:rPr>
              <a:t> b </a:t>
            </a:r>
            <a:r>
              <a:rPr lang="zh-CN" altLang="en-US" sz="2400" dirty="0">
                <a:latin typeface="Times New Roman" pitchFamily="18" charset="0"/>
                <a:ea typeface="黑体" panose="02010609060101010101" pitchFamily="49" charset="-122"/>
                <a:cs typeface="Times New Roman" pitchFamily="18" charset="0"/>
              </a:rPr>
              <a:t>－</a:t>
            </a:r>
            <a:r>
              <a:rPr lang="en-US" altLang="zh-CN" sz="2400" dirty="0">
                <a:latin typeface="Times New Roman" pitchFamily="18" charset="0"/>
                <a:ea typeface="黑体" panose="02010609060101010101" pitchFamily="49" charset="-122"/>
                <a:cs typeface="Times New Roman" pitchFamily="18" charset="0"/>
              </a:rPr>
              <a:t>1</a:t>
            </a:r>
            <a:r>
              <a:rPr lang="zh-CN" altLang="en-US" sz="2400" dirty="0" smtClean="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的值。</a:t>
            </a:r>
          </a:p>
          <a:p>
            <a:pPr eaLnBrk="1" latinLnBrk="0" hangingPunct="1">
              <a:lnSpc>
                <a:spcPct val="125000"/>
              </a:lnSpc>
            </a:pPr>
            <a:r>
              <a:rPr lang="zh-CN" altLang="en-US" sz="2400" dirty="0">
                <a:latin typeface="Times New Roman" pitchFamily="18" charset="0"/>
                <a:ea typeface="黑体" panose="02010609060101010101" pitchFamily="49" charset="-122"/>
                <a:cs typeface="Times New Roman" pitchFamily="18" charset="0"/>
              </a:rPr>
              <a:t>解：当</a:t>
            </a:r>
            <a:r>
              <a:rPr lang="zh-CN" altLang="en-US" sz="2400" i="1" dirty="0">
                <a:latin typeface="Times New Roman" pitchFamily="18" charset="0"/>
                <a:ea typeface="黑体" panose="02010609060101010101" pitchFamily="49" charset="-122"/>
                <a:cs typeface="Times New Roman" pitchFamily="18" charset="0"/>
              </a:rPr>
              <a:t>a</a:t>
            </a:r>
            <a:r>
              <a:rPr lang="zh-CN" altLang="en-US" sz="2400" dirty="0">
                <a:latin typeface="Times New Roman" pitchFamily="18" charset="0"/>
                <a:ea typeface="黑体" panose="02010609060101010101" pitchFamily="49" charset="-122"/>
                <a:cs typeface="Times New Roman" pitchFamily="18" charset="0"/>
              </a:rPr>
              <a:t>=-8，</a:t>
            </a:r>
            <a:r>
              <a:rPr lang="zh-CN" altLang="en-US" sz="2400" i="1" dirty="0">
                <a:latin typeface="Times New Roman" pitchFamily="18" charset="0"/>
                <a:ea typeface="黑体" panose="02010609060101010101" pitchFamily="49" charset="-122"/>
                <a:cs typeface="Times New Roman" pitchFamily="18" charset="0"/>
              </a:rPr>
              <a:t>b</a:t>
            </a:r>
            <a:r>
              <a:rPr lang="zh-CN" altLang="en-US" sz="2400" dirty="0">
                <a:latin typeface="Times New Roman" pitchFamily="18" charset="0"/>
                <a:ea typeface="黑体" panose="02010609060101010101" pitchFamily="49" charset="-122"/>
                <a:cs typeface="Times New Roman" pitchFamily="18" charset="0"/>
              </a:rPr>
              <a:t>=-4时，</a:t>
            </a:r>
          </a:p>
          <a:p>
            <a:pPr>
              <a:lnSpc>
                <a:spcPct val="125000"/>
              </a:lnSpc>
            </a:pPr>
            <a:r>
              <a:rPr lang="en-US" altLang="zh-CN" sz="2400" i="1" dirty="0">
                <a:latin typeface="Times New Roman" pitchFamily="18" charset="0"/>
                <a:ea typeface="黑体" panose="02010609060101010101" pitchFamily="49" charset="-122"/>
                <a:cs typeface="Times New Roman" pitchFamily="18" charset="0"/>
              </a:rPr>
              <a:t>a</a:t>
            </a:r>
            <a:r>
              <a:rPr lang="en-US" altLang="zh-CN" sz="2400" baseline="30000" dirty="0">
                <a:latin typeface="Times New Roman" pitchFamily="18" charset="0"/>
                <a:ea typeface="黑体" panose="02010609060101010101" pitchFamily="49" charset="-122"/>
                <a:cs typeface="Times New Roman" pitchFamily="18" charset="0"/>
              </a:rPr>
              <a:t>2</a:t>
            </a:r>
            <a:r>
              <a:rPr lang="zh-CN" altLang="en-US" sz="2400" dirty="0">
                <a:latin typeface="Times New Roman" pitchFamily="18" charset="0"/>
                <a:ea typeface="黑体" panose="02010609060101010101" pitchFamily="49" charset="-122"/>
                <a:cs typeface="Times New Roman" pitchFamily="18" charset="0"/>
              </a:rPr>
              <a:t>  －（</a:t>
            </a:r>
            <a:r>
              <a:rPr lang="zh-CN" altLang="en-US" sz="2400" i="1" dirty="0">
                <a:latin typeface="Times New Roman" pitchFamily="18" charset="0"/>
                <a:ea typeface="黑体" panose="02010609060101010101" pitchFamily="49" charset="-122"/>
                <a:cs typeface="Times New Roman" pitchFamily="18" charset="0"/>
              </a:rPr>
              <a:t> b </a:t>
            </a:r>
            <a:r>
              <a:rPr lang="zh-CN" altLang="en-US" sz="2400" dirty="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1</a:t>
            </a:r>
            <a:r>
              <a:rPr lang="zh-CN" altLang="en-US" sz="2400" dirty="0" smtClean="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rPr>
              <a:t>=</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8</a:t>
            </a:r>
            <a:r>
              <a:rPr lang="en-US" altLang="zh-CN" sz="2400" baseline="30000" dirty="0" smtClean="0">
                <a:latin typeface="Times New Roman" pitchFamily="18" charset="0"/>
                <a:ea typeface="黑体" panose="02010609060101010101" pitchFamily="49" charset="-122"/>
                <a:cs typeface="Times New Roman" pitchFamily="18" charset="0"/>
              </a:rPr>
              <a:t>2</a:t>
            </a:r>
            <a:r>
              <a:rPr lang="zh-CN" altLang="en-US" sz="2400" dirty="0">
                <a:latin typeface="Times New Roman" pitchFamily="18" charset="0"/>
                <a:ea typeface="黑体" panose="02010609060101010101" pitchFamily="49" charset="-122"/>
                <a:cs typeface="Times New Roman" pitchFamily="18" charset="0"/>
              </a:rPr>
              <a:t> －（</a:t>
            </a:r>
            <a:r>
              <a:rPr lang="zh-CN" altLang="en-US" sz="2400" i="1" dirty="0">
                <a:latin typeface="Times New Roman" pitchFamily="18" charset="0"/>
                <a:ea typeface="黑体" panose="02010609060101010101" pitchFamily="49" charset="-122"/>
                <a:cs typeface="Times New Roman" pitchFamily="18" charset="0"/>
              </a:rPr>
              <a:t> </a:t>
            </a:r>
            <a:r>
              <a:rPr lang="zh-CN" altLang="en-US" sz="2400" dirty="0" smtClean="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rPr>
              <a:t>4</a:t>
            </a:r>
            <a:r>
              <a:rPr lang="zh-CN" altLang="en-US" sz="2400" i="1" dirty="0" smtClean="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a:t>
            </a:r>
            <a:r>
              <a:rPr lang="en-US" altLang="zh-CN" sz="2400" dirty="0">
                <a:latin typeface="Times New Roman" pitchFamily="18" charset="0"/>
                <a:ea typeface="黑体" panose="02010609060101010101" pitchFamily="49" charset="-122"/>
                <a:cs typeface="Times New Roman" pitchFamily="18" charset="0"/>
              </a:rPr>
              <a:t>1</a:t>
            </a:r>
            <a:r>
              <a:rPr lang="zh-CN" altLang="en-US" sz="2400" dirty="0" smtClean="0">
                <a:latin typeface="Times New Roman" pitchFamily="18" charset="0"/>
                <a:ea typeface="黑体" panose="02010609060101010101" pitchFamily="49" charset="-122"/>
                <a:cs typeface="Times New Roman" pitchFamily="18" charset="0"/>
              </a:rPr>
              <a:t>）</a:t>
            </a:r>
            <a:endParaRPr lang="en-US" altLang="zh-CN" sz="2400" dirty="0" smtClean="0">
              <a:latin typeface="Times New Roman" pitchFamily="18" charset="0"/>
              <a:ea typeface="黑体" panose="02010609060101010101" pitchFamily="49" charset="-122"/>
              <a:cs typeface="Times New Roman" pitchFamily="18" charset="0"/>
            </a:endParaRPr>
          </a:p>
          <a:p>
            <a:pPr>
              <a:lnSpc>
                <a:spcPct val="125000"/>
              </a:lnSpc>
            </a:pPr>
            <a:r>
              <a:rPr lang="en-US" altLang="zh-CN" sz="2400" dirty="0">
                <a:latin typeface="Times New Roman" pitchFamily="18" charset="0"/>
                <a:ea typeface="黑体" panose="02010609060101010101" pitchFamily="49" charset="-122"/>
                <a:cs typeface="Times New Roman" pitchFamily="18" charset="0"/>
              </a:rPr>
              <a:t> </a:t>
            </a:r>
            <a:r>
              <a:rPr lang="en-US" altLang="zh-CN" sz="2400" dirty="0" smtClean="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64</a:t>
            </a:r>
            <a:r>
              <a:rPr lang="zh-CN" altLang="en-US" sz="2400" dirty="0" smtClean="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5</a:t>
            </a:r>
            <a:r>
              <a:rPr lang="zh-CN" altLang="en-US" sz="2400" dirty="0" smtClean="0">
                <a:latin typeface="Times New Roman" pitchFamily="18" charset="0"/>
                <a:ea typeface="黑体" panose="02010609060101010101" pitchFamily="49" charset="-122"/>
                <a:cs typeface="Times New Roman" pitchFamily="18" charset="0"/>
              </a:rPr>
              <a:t>）</a:t>
            </a:r>
            <a:endParaRPr lang="en-US" altLang="zh-CN" sz="2400" dirty="0" smtClean="0">
              <a:latin typeface="Times New Roman" pitchFamily="18" charset="0"/>
              <a:ea typeface="黑体" panose="02010609060101010101" pitchFamily="49" charset="-122"/>
              <a:cs typeface="Times New Roman" pitchFamily="18" charset="0"/>
            </a:endParaRPr>
          </a:p>
          <a:p>
            <a:pPr>
              <a:lnSpc>
                <a:spcPct val="125000"/>
              </a:lnSpc>
            </a:pPr>
            <a:r>
              <a:rPr lang="en-US" altLang="zh-CN" sz="2400" dirty="0" smtClean="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64</a:t>
            </a:r>
            <a:r>
              <a:rPr lang="zh-CN" altLang="en-US" sz="2400" dirty="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5</a:t>
            </a:r>
          </a:p>
          <a:p>
            <a:pPr eaLnBrk="1" latinLnBrk="0" hangingPunct="1">
              <a:lnSpc>
                <a:spcPct val="125000"/>
              </a:lnSpc>
            </a:pPr>
            <a:r>
              <a:rPr lang="en-US" altLang="zh-CN" sz="2400" dirty="0">
                <a:latin typeface="Times New Roman" pitchFamily="18" charset="0"/>
                <a:ea typeface="黑体" panose="02010609060101010101" pitchFamily="49" charset="-122"/>
                <a:cs typeface="Times New Roman" pitchFamily="18" charset="0"/>
              </a:rPr>
              <a:t> </a:t>
            </a:r>
            <a:r>
              <a:rPr lang="en-US" altLang="zh-CN" sz="2400" dirty="0" smtClean="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a:t>
            </a:r>
            <a:r>
              <a:rPr lang="zh-CN" altLang="en-US" sz="2400" dirty="0" smtClean="0">
                <a:latin typeface="Times New Roman" pitchFamily="18" charset="0"/>
                <a:ea typeface="黑体" panose="02010609060101010101" pitchFamily="49" charset="-122"/>
                <a:cs typeface="Times New Roman" pitchFamily="18" charset="0"/>
              </a:rPr>
              <a:t> -</a:t>
            </a:r>
            <a:r>
              <a:rPr lang="en-US" altLang="zh-CN" sz="2400" dirty="0" smtClean="0">
                <a:latin typeface="Times New Roman" pitchFamily="18" charset="0"/>
                <a:ea typeface="黑体" panose="02010609060101010101" pitchFamily="49" charset="-122"/>
                <a:cs typeface="Times New Roman" pitchFamily="18" charset="0"/>
              </a:rPr>
              <a:t>59</a:t>
            </a:r>
            <a:endParaRPr lang="zh-CN" altLang="en-US" sz="2400" dirty="0">
              <a:latin typeface="Times New Roman" pitchFamily="18" charset="0"/>
              <a:ea typeface="黑体" panose="02010609060101010101" pitchFamily="49" charset="-122"/>
              <a:cs typeface="Times New Roman" pitchFamily="18" charset="0"/>
            </a:endParaRPr>
          </a:p>
        </p:txBody>
      </p:sp>
      <p:sp>
        <p:nvSpPr>
          <p:cNvPr id="12302" name="文本框 14340"/>
          <p:cNvSpPr/>
          <p:nvPr>
            <p:custDataLst>
              <p:tags r:id="rId1"/>
            </p:custDataLst>
          </p:nvPr>
        </p:nvSpPr>
        <p:spPr>
          <a:xfrm>
            <a:off x="5940152" y="1995686"/>
            <a:ext cx="2825115" cy="1198880"/>
          </a:xfrm>
          <a:prstGeom prst="rect">
            <a:avLst/>
          </a:prstGeom>
          <a:noFill/>
          <a:ln w="38100">
            <a:solidFill>
              <a:srgbClr val="FF0000"/>
            </a:solidFill>
            <a:round/>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spcBef>
                <a:spcPct val="50000"/>
              </a:spcBef>
            </a:pPr>
            <a:r>
              <a:rPr sz="2400" b="1">
                <a:solidFill>
                  <a:srgbClr val="0000FF"/>
                </a:solidFill>
                <a:latin typeface="Times New Roman" pitchFamily="18" charset="0"/>
                <a:ea typeface="黑体" panose="02010609060101010101" pitchFamily="49" charset="-122"/>
                <a:cs typeface="Times New Roman" pitchFamily="18" charset="0"/>
              </a:rPr>
              <a:t>错在这一步，原因是负数的乘方要加括号，即</a:t>
            </a:r>
            <a:r>
              <a:rPr sz="2400">
                <a:solidFill>
                  <a:srgbClr val="0000FF"/>
                </a:solidFill>
                <a:latin typeface="Times New Roman" pitchFamily="18" charset="0"/>
                <a:ea typeface="黑体" panose="02010609060101010101" pitchFamily="49" charset="-122"/>
                <a:cs typeface="Times New Roman" pitchFamily="18" charset="0"/>
              </a:rPr>
              <a:t>（</a:t>
            </a:r>
            <a:r>
              <a:rPr lang="en-US" altLang="zh-CN" sz="2400">
                <a:solidFill>
                  <a:srgbClr val="0000FF"/>
                </a:solidFill>
                <a:latin typeface="Times New Roman" pitchFamily="18" charset="0"/>
                <a:ea typeface="黑体" panose="02010609060101010101" pitchFamily="49" charset="-122"/>
                <a:cs typeface="Times New Roman" pitchFamily="18" charset="0"/>
              </a:rPr>
              <a:t>-8</a:t>
            </a:r>
            <a:r>
              <a:rPr sz="2400">
                <a:solidFill>
                  <a:srgbClr val="0000FF"/>
                </a:solidFill>
                <a:latin typeface="Times New Roman" pitchFamily="18" charset="0"/>
                <a:ea typeface="黑体" panose="02010609060101010101" pitchFamily="49" charset="-122"/>
                <a:cs typeface="Times New Roman" pitchFamily="18" charset="0"/>
              </a:rPr>
              <a:t>）</a:t>
            </a:r>
            <a:r>
              <a:rPr lang="en-US" altLang="zh-CN" sz="2400" baseline="30000">
                <a:solidFill>
                  <a:srgbClr val="0000FF"/>
                </a:solidFill>
                <a:latin typeface="Times New Roman" pitchFamily="18" charset="0"/>
                <a:ea typeface="黑体" panose="02010609060101010101" pitchFamily="49" charset="-122"/>
                <a:cs typeface="Times New Roman" pitchFamily="18" charset="0"/>
              </a:rPr>
              <a:t>2</a:t>
            </a:r>
          </a:p>
        </p:txBody>
      </p:sp>
      <p:sp>
        <p:nvSpPr>
          <p:cNvPr id="11" name="左箭头 10"/>
          <p:cNvSpPr/>
          <p:nvPr/>
        </p:nvSpPr>
        <p:spPr>
          <a:xfrm>
            <a:off x="5495652" y="2435106"/>
            <a:ext cx="360045" cy="215900"/>
          </a:xfrm>
          <a:prstGeom prst="leftArrow">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itchFamily="18" charset="0"/>
              <a:cs typeface="Times New Roman" pitchFamily="18" charset="0"/>
            </a:endParaRPr>
          </a:p>
        </p:txBody>
      </p:sp>
    </p:spTree>
    <p:extLst>
      <p:ext uri="{BB962C8B-B14F-4D97-AF65-F5344CB8AC3E}">
        <p14:creationId xmlns:p14="http://schemas.microsoft.com/office/powerpoint/2010/main" val="42296074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02">
                                            <p:bg/>
                                          </p:spTgt>
                                        </p:tgtEl>
                                        <p:attrNameLst>
                                          <p:attrName>style.visibility</p:attrName>
                                        </p:attrNameLst>
                                      </p:cBhvr>
                                      <p:to>
                                        <p:strVal val="visible"/>
                                      </p:to>
                                    </p:set>
                                    <p:anim calcmode="lin" valueType="num">
                                      <p:cBhvr additive="base">
                                        <p:cTn id="7" dur="500" fill="hold"/>
                                        <p:tgtEl>
                                          <p:spTgt spid="1230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230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302">
                                            <p:txEl>
                                              <p:pRg st="0" end="0"/>
                                            </p:txEl>
                                          </p:spTgt>
                                        </p:tgtEl>
                                        <p:attrNameLst>
                                          <p:attrName>style.visibility</p:attrName>
                                        </p:attrNameLst>
                                      </p:cBhvr>
                                      <p:to>
                                        <p:strVal val="visible"/>
                                      </p:to>
                                    </p:set>
                                    <p:anim calcmode="lin" valueType="num">
                                      <p:cBhvr additive="base">
                                        <p:cTn id="11" dur="500" fill="hold"/>
                                        <p:tgtEl>
                                          <p:spTgt spid="1230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30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2" grpId="0" uiExpand="1" build="p"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2708" y="1851670"/>
            <a:ext cx="7272808" cy="2400657"/>
          </a:xfrm>
          <a:prstGeom prst="rect">
            <a:avLst/>
          </a:prstGeom>
          <a:noFill/>
        </p:spPr>
        <p:txBody>
          <a:bodyPr wrap="square" rtlCol="0">
            <a:spAutoFit/>
          </a:bodyPr>
          <a:lstStyle/>
          <a:p>
            <a:pPr eaLnBrk="1" latinLnBrk="0" hangingPunct="1">
              <a:lnSpc>
                <a:spcPct val="125000"/>
              </a:lnSpc>
            </a:pP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解</a:t>
            </a:r>
            <a:r>
              <a:rPr lang="zh-CN" altLang="en-US" sz="2400" b="1" dirty="0">
                <a:solidFill>
                  <a:srgbClr val="0070C0"/>
                </a:solidFill>
                <a:latin typeface="Times New Roman" pitchFamily="18" charset="0"/>
                <a:ea typeface="黑体" panose="02010609060101010101" pitchFamily="49" charset="-122"/>
                <a:cs typeface="Times New Roman" pitchFamily="18" charset="0"/>
              </a:rPr>
              <a:t>：当</a:t>
            </a:r>
            <a:r>
              <a:rPr lang="zh-CN" altLang="en-US" sz="2400" b="1" i="1" dirty="0">
                <a:solidFill>
                  <a:srgbClr val="0070C0"/>
                </a:solidFill>
                <a:latin typeface="Times New Roman" pitchFamily="18" charset="0"/>
                <a:ea typeface="黑体" panose="02010609060101010101" pitchFamily="49" charset="-122"/>
                <a:cs typeface="Times New Roman" pitchFamily="18" charset="0"/>
              </a:rPr>
              <a:t>a</a:t>
            </a:r>
            <a:r>
              <a:rPr lang="zh-CN" altLang="en-US" sz="2400" b="1" dirty="0">
                <a:solidFill>
                  <a:srgbClr val="0070C0"/>
                </a:solidFill>
                <a:latin typeface="Times New Roman" pitchFamily="18" charset="0"/>
                <a:ea typeface="黑体" panose="02010609060101010101" pitchFamily="49" charset="-122"/>
                <a:cs typeface="Times New Roman" pitchFamily="18" charset="0"/>
              </a:rPr>
              <a:t>=-8，</a:t>
            </a:r>
            <a:r>
              <a:rPr lang="zh-CN" altLang="en-US" sz="2400" b="1" i="1" dirty="0">
                <a:solidFill>
                  <a:srgbClr val="0070C0"/>
                </a:solidFill>
                <a:latin typeface="Times New Roman" pitchFamily="18" charset="0"/>
                <a:ea typeface="黑体" panose="02010609060101010101" pitchFamily="49" charset="-122"/>
                <a:cs typeface="Times New Roman" pitchFamily="18" charset="0"/>
              </a:rPr>
              <a:t>b</a:t>
            </a:r>
            <a:r>
              <a:rPr lang="zh-CN" altLang="en-US" sz="2400" b="1" dirty="0">
                <a:solidFill>
                  <a:srgbClr val="0070C0"/>
                </a:solidFill>
                <a:latin typeface="Times New Roman" pitchFamily="18" charset="0"/>
                <a:ea typeface="黑体" panose="02010609060101010101" pitchFamily="49" charset="-122"/>
                <a:cs typeface="Times New Roman" pitchFamily="18" charset="0"/>
              </a:rPr>
              <a:t>=-4时，</a:t>
            </a:r>
          </a:p>
          <a:p>
            <a:pPr>
              <a:lnSpc>
                <a:spcPct val="125000"/>
              </a:lnSpc>
            </a:pPr>
            <a:r>
              <a:rPr lang="en-US" altLang="zh-CN" sz="2400" b="1" i="1" dirty="0">
                <a:solidFill>
                  <a:srgbClr val="0070C0"/>
                </a:solidFill>
                <a:latin typeface="Times New Roman" pitchFamily="18" charset="0"/>
                <a:ea typeface="黑体" panose="02010609060101010101" pitchFamily="49" charset="-122"/>
                <a:cs typeface="Times New Roman" pitchFamily="18" charset="0"/>
              </a:rPr>
              <a:t>a</a:t>
            </a:r>
            <a:r>
              <a:rPr lang="en-US" altLang="zh-CN" sz="2400" b="1" baseline="30000" dirty="0">
                <a:solidFill>
                  <a:srgbClr val="0070C0"/>
                </a:solidFill>
                <a:latin typeface="Times New Roman" pitchFamily="18" charset="0"/>
                <a:ea typeface="黑体" panose="02010609060101010101" pitchFamily="49" charset="-122"/>
                <a:cs typeface="Times New Roman" pitchFamily="18" charset="0"/>
              </a:rPr>
              <a:t>2</a:t>
            </a:r>
            <a:r>
              <a:rPr lang="zh-CN" altLang="en-US" sz="2400" b="1" dirty="0">
                <a:solidFill>
                  <a:srgbClr val="0070C0"/>
                </a:solidFill>
                <a:latin typeface="Times New Roman" pitchFamily="18" charset="0"/>
                <a:ea typeface="黑体" panose="02010609060101010101" pitchFamily="49" charset="-122"/>
                <a:cs typeface="Times New Roman" pitchFamily="18" charset="0"/>
              </a:rPr>
              <a:t>  －（</a:t>
            </a:r>
            <a:r>
              <a:rPr lang="zh-CN" altLang="en-US" sz="2400" b="1" i="1" dirty="0">
                <a:solidFill>
                  <a:srgbClr val="0070C0"/>
                </a:solidFill>
                <a:latin typeface="Times New Roman" pitchFamily="18" charset="0"/>
                <a:ea typeface="黑体" panose="02010609060101010101" pitchFamily="49" charset="-122"/>
                <a:cs typeface="Times New Roman" pitchFamily="18" charset="0"/>
              </a:rPr>
              <a:t> b </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1</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8</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en-US" altLang="zh-CN" sz="2400" b="1" baseline="30000" dirty="0" smtClean="0">
                <a:solidFill>
                  <a:srgbClr val="0070C0"/>
                </a:solidFill>
                <a:latin typeface="Times New Roman" pitchFamily="18" charset="0"/>
                <a:ea typeface="黑体" panose="02010609060101010101" pitchFamily="49" charset="-122"/>
                <a:cs typeface="Times New Roman" pitchFamily="18" charset="0"/>
              </a:rPr>
              <a:t>2</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 </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zh-CN" altLang="en-US" sz="2400" b="1" i="1" dirty="0">
                <a:solidFill>
                  <a:srgbClr val="0070C0"/>
                </a:solidFill>
                <a:latin typeface="Times New Roman" pitchFamily="18" charset="0"/>
                <a:ea typeface="黑体" panose="02010609060101010101" pitchFamily="49" charset="-122"/>
                <a:cs typeface="Times New Roman" pitchFamily="18" charset="0"/>
              </a:rPr>
              <a:t> </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r>
              <a:rPr lang="zh-CN" altLang="en-US" sz="2400" b="1" dirty="0">
                <a:solidFill>
                  <a:srgbClr val="0070C0"/>
                </a:solidFill>
                <a:latin typeface="Times New Roman" pitchFamily="18" charset="0"/>
                <a:ea typeface="黑体" panose="02010609060101010101" pitchFamily="49" charset="-122"/>
                <a:cs typeface="Times New Roman" pitchFamily="18" charset="0"/>
              </a:rPr>
              <a:t>4</a:t>
            </a:r>
            <a:r>
              <a:rPr lang="zh-CN" altLang="en-US" sz="2400" b="1" i="1" dirty="0" smtClean="0">
                <a:solidFill>
                  <a:srgbClr val="0070C0"/>
                </a:solidFill>
                <a:latin typeface="Times New Roman" pitchFamily="18" charset="0"/>
                <a:ea typeface="黑体" panose="02010609060101010101" pitchFamily="49" charset="-122"/>
                <a:cs typeface="Times New Roman" pitchFamily="18" charset="0"/>
              </a:rPr>
              <a:t> </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en-US" altLang="zh-CN" sz="2400" b="1" dirty="0">
                <a:solidFill>
                  <a:srgbClr val="0070C0"/>
                </a:solidFill>
                <a:latin typeface="Times New Roman" pitchFamily="18" charset="0"/>
                <a:ea typeface="黑体" panose="02010609060101010101" pitchFamily="49" charset="-122"/>
                <a:cs typeface="Times New Roman" pitchFamily="18" charset="0"/>
              </a:rPr>
              <a:t>1</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endParaRPr lang="en-US" altLang="zh-CN" sz="2400" b="1" dirty="0" smtClean="0">
              <a:solidFill>
                <a:srgbClr val="0070C0"/>
              </a:solidFill>
              <a:latin typeface="Times New Roman" pitchFamily="18" charset="0"/>
              <a:ea typeface="黑体" panose="02010609060101010101" pitchFamily="49" charset="-122"/>
              <a:cs typeface="Times New Roman" pitchFamily="18" charset="0"/>
            </a:endParaRPr>
          </a:p>
          <a:p>
            <a:pPr>
              <a:lnSpc>
                <a:spcPct val="125000"/>
              </a:lnSpc>
            </a:pPr>
            <a:r>
              <a:rPr lang="en-US" altLang="zh-CN" sz="2400" b="1" dirty="0">
                <a:solidFill>
                  <a:srgbClr val="0070C0"/>
                </a:solidFill>
                <a:latin typeface="Times New Roman" pitchFamily="18" charset="0"/>
                <a:ea typeface="黑体" panose="02010609060101010101" pitchFamily="49" charset="-122"/>
                <a:cs typeface="Times New Roman" pitchFamily="18" charset="0"/>
              </a:rPr>
              <a:t> </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                          </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64</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5</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endParaRPr lang="en-US" altLang="zh-CN" sz="2400" b="1" dirty="0" smtClean="0">
              <a:solidFill>
                <a:srgbClr val="0070C0"/>
              </a:solidFill>
              <a:latin typeface="Times New Roman" pitchFamily="18" charset="0"/>
              <a:ea typeface="黑体" panose="02010609060101010101" pitchFamily="49" charset="-122"/>
              <a:cs typeface="Times New Roman" pitchFamily="18" charset="0"/>
            </a:endParaRPr>
          </a:p>
          <a:p>
            <a:pPr>
              <a:lnSpc>
                <a:spcPct val="125000"/>
              </a:lnSpc>
            </a:pP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                           </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64</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5</a:t>
            </a:r>
          </a:p>
          <a:p>
            <a:pPr eaLnBrk="1" latinLnBrk="0" hangingPunct="1">
              <a:lnSpc>
                <a:spcPct val="125000"/>
              </a:lnSpc>
            </a:pPr>
            <a:r>
              <a:rPr lang="en-US" altLang="zh-CN" sz="2400" b="1" dirty="0">
                <a:solidFill>
                  <a:srgbClr val="0070C0"/>
                </a:solidFill>
                <a:latin typeface="Times New Roman" pitchFamily="18" charset="0"/>
                <a:ea typeface="黑体" panose="02010609060101010101" pitchFamily="49" charset="-122"/>
                <a:cs typeface="Times New Roman" pitchFamily="18" charset="0"/>
              </a:rPr>
              <a:t> </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                          </a:t>
            </a:r>
            <a:r>
              <a:rPr lang="zh-CN" altLang="en-US" sz="2400" b="1" dirty="0">
                <a:solidFill>
                  <a:srgbClr val="0070C0"/>
                </a:solidFill>
                <a:latin typeface="Times New Roman" pitchFamily="18" charset="0"/>
                <a:ea typeface="黑体" panose="02010609060101010101" pitchFamily="49" charset="-122"/>
                <a:cs typeface="Times New Roman" pitchFamily="18" charset="0"/>
              </a:rPr>
              <a:t>=</a:t>
            </a:r>
            <a:r>
              <a:rPr lang="zh-CN" altLang="en-US" sz="2400" b="1" dirty="0" smtClean="0">
                <a:solidFill>
                  <a:srgbClr val="0070C0"/>
                </a:solidFill>
                <a:latin typeface="Times New Roman" pitchFamily="18" charset="0"/>
                <a:ea typeface="黑体" panose="02010609060101010101" pitchFamily="49" charset="-122"/>
                <a:cs typeface="Times New Roman" pitchFamily="18" charset="0"/>
              </a:rPr>
              <a:t> </a:t>
            </a:r>
            <a:r>
              <a:rPr lang="en-US" altLang="zh-CN" sz="2400" b="1" dirty="0" smtClean="0">
                <a:solidFill>
                  <a:srgbClr val="0070C0"/>
                </a:solidFill>
                <a:latin typeface="Times New Roman" pitchFamily="18" charset="0"/>
                <a:ea typeface="黑体" panose="02010609060101010101" pitchFamily="49" charset="-122"/>
                <a:cs typeface="Times New Roman" pitchFamily="18" charset="0"/>
              </a:rPr>
              <a:t>69</a:t>
            </a:r>
            <a:endParaRPr lang="zh-CN" altLang="en-US" sz="2400" b="1" dirty="0">
              <a:solidFill>
                <a:srgbClr val="0070C0"/>
              </a:solidFill>
              <a:latin typeface="Times New Roman" pitchFamily="18" charset="0"/>
              <a:ea typeface="黑体" panose="02010609060101010101" pitchFamily="49" charset="-122"/>
              <a:cs typeface="Times New Roman" pitchFamily="18" charset="0"/>
            </a:endParaRPr>
          </a:p>
        </p:txBody>
      </p:sp>
      <p:sp>
        <p:nvSpPr>
          <p:cNvPr id="5" name="文本框 26"/>
          <p:cNvSpPr txBox="1"/>
          <p:nvPr/>
        </p:nvSpPr>
        <p:spPr>
          <a:xfrm>
            <a:off x="960365" y="1203598"/>
            <a:ext cx="2621280" cy="460375"/>
          </a:xfrm>
          <a:prstGeom prst="rect">
            <a:avLst/>
          </a:prstGeom>
          <a:noFill/>
        </p:spPr>
        <p:txBody>
          <a:bodyPr wrap="none" rtlCol="0" anchor="t">
            <a:spAutoFit/>
          </a:bodyPr>
          <a:lstStyle/>
          <a:p>
            <a:pPr eaLnBrk="1" latinLnBrk="0" hangingPunct="1">
              <a:lnSpc>
                <a:spcPct val="100000"/>
              </a:lnSpc>
            </a:pPr>
            <a:r>
              <a:rPr lang="zh-CN" altLang="en-US" sz="2400" dirty="0">
                <a:solidFill>
                  <a:srgbClr val="FF0000"/>
                </a:solidFill>
                <a:latin typeface="黑体" panose="02010609060101010101" pitchFamily="49" charset="-122"/>
                <a:ea typeface="黑体" panose="02010609060101010101" pitchFamily="49" charset="-122"/>
              </a:rPr>
              <a:t>正确的解答如下：</a:t>
            </a:r>
          </a:p>
        </p:txBody>
      </p:sp>
      <p:sp>
        <p:nvSpPr>
          <p:cNvPr id="6" name="文本框 2"/>
          <p:cNvSpPr txBox="1"/>
          <p:nvPr>
            <p:custDataLst>
              <p:tags r:id="rId1"/>
            </p:custDataLst>
          </p:nvPr>
        </p:nvSpPr>
        <p:spPr>
          <a:xfrm>
            <a:off x="6029112" y="1854783"/>
            <a:ext cx="2872938" cy="2936188"/>
          </a:xfrm>
          <a:prstGeom prst="rect">
            <a:avLst/>
          </a:prstGeom>
          <a:solidFill>
            <a:schemeClr val="accent1">
              <a:lumMod val="20000"/>
              <a:lumOff val="80000"/>
            </a:schemeClr>
          </a:solidFill>
          <a:ln w="9525">
            <a:noFill/>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marR="0" lvl="0" indent="518160" algn="l">
              <a:lnSpc>
                <a:spcPct val="110000"/>
              </a:lnSpc>
            </a:pPr>
            <a:r>
              <a:rPr lang="en-US" altLang="en-US" sz="2400" b="1" dirty="0">
                <a:latin typeface="Times New Roman" panose="02020603050405020304" charset="0"/>
                <a:ea typeface="黑体" panose="02010609060101010101" pitchFamily="49" charset="-122"/>
                <a:sym typeface="宋体" panose="02010600030101010101" pitchFamily="2" charset="-122"/>
              </a:rPr>
              <a:t>(1)</a:t>
            </a:r>
            <a:r>
              <a:rPr lang="zh-CN" altLang="en-US" sz="2400" b="1" dirty="0">
                <a:latin typeface="Times New Roman" panose="02020603050405020304" charset="0"/>
                <a:ea typeface="黑体" panose="02010609060101010101" pitchFamily="49" charset="-122"/>
                <a:sym typeface="宋体" panose="02010600030101010101" pitchFamily="2" charset="-122"/>
              </a:rPr>
              <a:t>代入时，要</a:t>
            </a:r>
            <a:r>
              <a:rPr lang="en-US" altLang="en-US" sz="2400" b="1" dirty="0">
                <a:latin typeface="Times New Roman" panose="02020603050405020304" charset="0"/>
                <a:ea typeface="黑体" panose="02010609060101010101" pitchFamily="49" charset="-122"/>
                <a:sym typeface="宋体" panose="02010600030101010101" pitchFamily="2" charset="-122"/>
              </a:rPr>
              <a:t>“</a:t>
            </a:r>
            <a:r>
              <a:rPr lang="zh-CN" altLang="en-US" sz="2400" b="1" dirty="0">
                <a:solidFill>
                  <a:srgbClr val="FF0000"/>
                </a:solidFill>
                <a:latin typeface="Times New Roman" panose="02020603050405020304" charset="0"/>
                <a:ea typeface="黑体" panose="02010609060101010101" pitchFamily="49" charset="-122"/>
                <a:sym typeface="宋体" panose="02010600030101010101" pitchFamily="2" charset="-122"/>
              </a:rPr>
              <a:t>对号入座</a:t>
            </a:r>
            <a:r>
              <a:rPr lang="en-US" altLang="en-US" sz="2400" b="1" dirty="0">
                <a:latin typeface="Times New Roman" panose="02020603050405020304" charset="0"/>
                <a:ea typeface="黑体" panose="02010609060101010101" pitchFamily="49" charset="-122"/>
                <a:sym typeface="宋体" panose="02010600030101010101" pitchFamily="2" charset="-122"/>
              </a:rPr>
              <a:t>”</a:t>
            </a:r>
            <a:r>
              <a:rPr lang="zh-CN" altLang="en-US" sz="2400" b="1" dirty="0">
                <a:latin typeface="Times New Roman" panose="02020603050405020304" charset="0"/>
                <a:ea typeface="黑体" panose="02010609060101010101" pitchFamily="49" charset="-122"/>
                <a:sym typeface="宋体" panose="02010600030101010101" pitchFamily="2" charset="-122"/>
              </a:rPr>
              <a:t>，避免代错字母，其他符号不变；</a:t>
            </a:r>
          </a:p>
          <a:p>
            <a:pPr marR="0" lvl="0" indent="518160" algn="l">
              <a:lnSpc>
                <a:spcPct val="110000"/>
              </a:lnSpc>
            </a:pPr>
            <a:r>
              <a:rPr lang="en-US" altLang="en-US" sz="2400" b="1" dirty="0">
                <a:latin typeface="Times New Roman" panose="02020603050405020304" charset="0"/>
                <a:ea typeface="黑体" panose="02010609060101010101" pitchFamily="49" charset="-122"/>
                <a:sym typeface="宋体" panose="02010600030101010101" pitchFamily="2" charset="-122"/>
              </a:rPr>
              <a:t>(2)</a:t>
            </a:r>
            <a:r>
              <a:rPr lang="zh-CN" altLang="en-US" sz="2400" b="1" dirty="0">
                <a:solidFill>
                  <a:srgbClr val="FF0000"/>
                </a:solidFill>
                <a:latin typeface="Times New Roman" panose="02020603050405020304" charset="0"/>
                <a:ea typeface="黑体" panose="02010609060101010101" pitchFamily="49" charset="-122"/>
                <a:sym typeface="宋体" panose="02010600030101010101" pitchFamily="2" charset="-122"/>
              </a:rPr>
              <a:t>代入负数或分数时，必须添上括号</a:t>
            </a:r>
            <a:r>
              <a:rPr lang="en-US" altLang="zh-CN" sz="2400" b="1" dirty="0">
                <a:solidFill>
                  <a:srgbClr val="FF0000"/>
                </a:solidFill>
                <a:latin typeface="Times New Roman" panose="02020603050405020304" charset="0"/>
                <a:ea typeface="黑体" panose="02010609060101010101" pitchFamily="49" charset="-122"/>
                <a:sym typeface="宋体" panose="02010600030101010101" pitchFamily="2" charset="-122"/>
              </a:rPr>
              <a:t>.</a:t>
            </a:r>
          </a:p>
        </p:txBody>
      </p:sp>
      <p:sp>
        <p:nvSpPr>
          <p:cNvPr id="7" name="文本框 3"/>
          <p:cNvSpPr/>
          <p:nvPr>
            <p:custDataLst>
              <p:tags r:id="rId2"/>
            </p:custDataLst>
          </p:nvPr>
        </p:nvSpPr>
        <p:spPr>
          <a:xfrm>
            <a:off x="5652120" y="1206510"/>
            <a:ext cx="3249930" cy="645160"/>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marL="0" lvl="0" indent="266700">
              <a:lnSpc>
                <a:spcPct val="150000"/>
              </a:lnSpc>
            </a:pPr>
            <a:r>
              <a:rPr lang="zh-CN" altLang="en-US" sz="2400" b="1" dirty="0">
                <a:latin typeface="黑体" panose="02010609060101010101" pitchFamily="49" charset="-122"/>
                <a:ea typeface="黑体" panose="02010609060101010101" pitchFamily="49" charset="-122"/>
              </a:rPr>
              <a:t>在代入数值时应注意：</a:t>
            </a:r>
          </a:p>
        </p:txBody>
      </p:sp>
    </p:spTree>
    <p:extLst>
      <p:ext uri="{BB962C8B-B14F-4D97-AF65-F5344CB8AC3E}">
        <p14:creationId xmlns:p14="http://schemas.microsoft.com/office/powerpoint/2010/main" val="3632196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additive="base">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additive="base">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ldLvl="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61670" y="1635646"/>
            <a:ext cx="8482330" cy="460375"/>
          </a:xfrm>
          <a:prstGeom prst="rect">
            <a:avLst/>
          </a:prstGeom>
          <a:noFill/>
          <a:ln w="9525">
            <a:noFill/>
          </a:ln>
        </p:spPr>
        <p:txBody>
          <a:bodyPr wrap="square">
            <a:spAutoFit/>
          </a:bodyPr>
          <a:lstStyle/>
          <a:p>
            <a:pPr marL="0" indent="266700"/>
            <a:r>
              <a:rPr lang="zh-CN" sz="2400" b="0" dirty="0">
                <a:latin typeface="Times New Roman" pitchFamily="18" charset="0"/>
                <a:ea typeface="黑体" panose="02010609060101010101" pitchFamily="49" charset="-122"/>
                <a:cs typeface="Times New Roman" pitchFamily="18" charset="0"/>
              </a:rPr>
              <a:t>问题：填写下表，并观察下列两个代数式的值的变化情况</a:t>
            </a:r>
            <a:endParaRPr lang="zh-CN" altLang="en-US" sz="2400" dirty="0">
              <a:latin typeface="Times New Roman" pitchFamily="18" charset="0"/>
              <a:ea typeface="黑体" panose="02010609060101010101" pitchFamily="49" charset="-122"/>
              <a:cs typeface="Times New Roman" pitchFamily="18" charset="0"/>
            </a:endParaRPr>
          </a:p>
        </p:txBody>
      </p:sp>
      <p:graphicFrame>
        <p:nvGraphicFramePr>
          <p:cNvPr id="7" name="表格 6"/>
          <p:cNvGraphicFramePr/>
          <p:nvPr>
            <p:extLst>
              <p:ext uri="{D42A27DB-BD31-4B8C-83A1-F6EECF244321}">
                <p14:modId xmlns:p14="http://schemas.microsoft.com/office/powerpoint/2010/main" val="943521393"/>
              </p:ext>
            </p:extLst>
          </p:nvPr>
        </p:nvGraphicFramePr>
        <p:xfrm>
          <a:off x="1487471" y="2283718"/>
          <a:ext cx="7119866" cy="1160958"/>
        </p:xfrm>
        <a:graphic>
          <a:graphicData uri="http://schemas.openxmlformats.org/drawingml/2006/table">
            <a:tbl>
              <a:tblPr firstRow="1" bandRow="1">
                <a:tableStyleId>{5940675A-B579-460E-94D1-54222C63F5DA}</a:tableStyleId>
              </a:tblPr>
              <a:tblGrid>
                <a:gridCol w="811226"/>
                <a:gridCol w="788242"/>
                <a:gridCol w="790270"/>
                <a:gridCol w="786214"/>
                <a:gridCol w="790270"/>
                <a:gridCol w="787566"/>
                <a:gridCol w="789594"/>
                <a:gridCol w="786890"/>
                <a:gridCol w="789594"/>
              </a:tblGrid>
              <a:tr h="364205">
                <a:tc>
                  <a:txBody>
                    <a:bodyPr/>
                    <a:lstStyle/>
                    <a:p>
                      <a:pPr indent="0" algn="ctr">
                        <a:buNone/>
                      </a:pPr>
                      <a:r>
                        <a:rPr lang="en-US" sz="2400" b="0" i="1" dirty="0">
                          <a:latin typeface="Times New Roman" pitchFamily="18" charset="0"/>
                          <a:ea typeface="黑体" panose="02010609060101010101" pitchFamily="49" charset="-122"/>
                          <a:cs typeface="Times New Roman" pitchFamily="18" charset="0"/>
                        </a:rPr>
                        <a:t>n</a:t>
                      </a:r>
                      <a:endParaRPr lang="en-US" altLang="en-US" sz="2400" b="0" i="1"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1</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2</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3</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4</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5</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6</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7</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8</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9438">
                <a:tc>
                  <a:txBody>
                    <a:bodyPr/>
                    <a:lstStyle/>
                    <a:p>
                      <a:pPr indent="0" algn="ctr">
                        <a:buNone/>
                      </a:pPr>
                      <a:r>
                        <a:rPr lang="en-US" sz="2400" b="0" dirty="0" smtClean="0">
                          <a:latin typeface="Times New Roman" pitchFamily="18" charset="0"/>
                          <a:ea typeface="黑体" panose="02010609060101010101" pitchFamily="49" charset="-122"/>
                          <a:cs typeface="Times New Roman" pitchFamily="18" charset="0"/>
                        </a:rPr>
                        <a:t>5</a:t>
                      </a:r>
                      <a:r>
                        <a:rPr lang="en-US" sz="2400" b="0" i="1" dirty="0" smtClean="0">
                          <a:latin typeface="Times New Roman" pitchFamily="18" charset="0"/>
                          <a:ea typeface="黑体" panose="02010609060101010101" pitchFamily="49" charset="-122"/>
                          <a:cs typeface="Times New Roman" pitchFamily="18" charset="0"/>
                        </a:rPr>
                        <a:t>n</a:t>
                      </a:r>
                      <a:r>
                        <a:rPr lang="en-US" sz="2400" b="0" dirty="0" smtClean="0">
                          <a:latin typeface="Times New Roman" pitchFamily="18" charset="0"/>
                          <a:ea typeface="黑体" panose="02010609060101010101" pitchFamily="49" charset="-122"/>
                          <a:cs typeface="Times New Roman" pitchFamily="18" charset="0"/>
                        </a:rPr>
                        <a:t>+6</a:t>
                      </a: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4205">
                <a:tc>
                  <a:txBody>
                    <a:bodyPr/>
                    <a:lstStyle/>
                    <a:p>
                      <a:pPr indent="0" algn="ctr">
                        <a:buNone/>
                      </a:pPr>
                      <a:r>
                        <a:rPr lang="en-US" sz="2400" b="0" i="1" dirty="0">
                          <a:latin typeface="Times New Roman" pitchFamily="18" charset="0"/>
                          <a:ea typeface="黑体" panose="02010609060101010101" pitchFamily="49" charset="-122"/>
                          <a:cs typeface="Times New Roman" pitchFamily="18" charset="0"/>
                        </a:rPr>
                        <a:t>n</a:t>
                      </a:r>
                      <a:r>
                        <a:rPr lang="en-US" sz="2400" b="0" baseline="30000" dirty="0">
                          <a:latin typeface="Times New Roman" pitchFamily="18" charset="0"/>
                          <a:ea typeface="黑体" panose="02010609060101010101" pitchFamily="49" charset="-122"/>
                          <a:cs typeface="Times New Roman" pitchFamily="18" charset="0"/>
                        </a:rPr>
                        <a:t>2</a:t>
                      </a: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itchFamily="18" charset="0"/>
                          <a:ea typeface="黑体" panose="02010609060101010101" pitchFamily="49" charset="-122"/>
                          <a:cs typeface="Times New Roman" pitchFamily="18" charset="0"/>
                        </a:rPr>
                        <a:t> </a:t>
                      </a:r>
                      <a:endParaRPr lang="en-US" altLang="en-US" sz="2400" b="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400" b="0" dirty="0">
                          <a:latin typeface="Times New Roman" pitchFamily="18" charset="0"/>
                          <a:ea typeface="黑体" panose="02010609060101010101" pitchFamily="49" charset="-122"/>
                          <a:cs typeface="Times New Roman" pitchFamily="18" charset="0"/>
                        </a:rPr>
                        <a:t> </a:t>
                      </a:r>
                      <a:endParaRPr lang="en-US" altLang="en-US" sz="2400" b="0" dirty="0">
                        <a:latin typeface="Times New Roman" pitchFamily="18" charset="0"/>
                        <a:ea typeface="黑体" panose="02010609060101010101" pitchFamily="49" charset="-122"/>
                        <a:cs typeface="Times New Roman"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1" name="文本框 10"/>
          <p:cNvSpPr txBox="1"/>
          <p:nvPr/>
        </p:nvSpPr>
        <p:spPr>
          <a:xfrm>
            <a:off x="2477483" y="2652527"/>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11</a:t>
            </a:r>
          </a:p>
        </p:txBody>
      </p:sp>
      <p:sp>
        <p:nvSpPr>
          <p:cNvPr id="12" name="文本框 11"/>
          <p:cNvSpPr txBox="1"/>
          <p:nvPr/>
        </p:nvSpPr>
        <p:spPr>
          <a:xfrm>
            <a:off x="3291542" y="2619255"/>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16</a:t>
            </a:r>
          </a:p>
        </p:txBody>
      </p:sp>
      <p:sp>
        <p:nvSpPr>
          <p:cNvPr id="18" name="文本框 17"/>
          <p:cNvSpPr txBox="1"/>
          <p:nvPr/>
        </p:nvSpPr>
        <p:spPr>
          <a:xfrm>
            <a:off x="3997103" y="2619254"/>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21</a:t>
            </a:r>
          </a:p>
        </p:txBody>
      </p:sp>
      <p:sp>
        <p:nvSpPr>
          <p:cNvPr id="19" name="文本框 18"/>
          <p:cNvSpPr txBox="1"/>
          <p:nvPr/>
        </p:nvSpPr>
        <p:spPr>
          <a:xfrm>
            <a:off x="4798397" y="2619255"/>
            <a:ext cx="622300" cy="460375"/>
          </a:xfrm>
          <a:prstGeom prst="rect">
            <a:avLst/>
          </a:prstGeom>
          <a:noFill/>
        </p:spPr>
        <p:txBody>
          <a:bodyPr wrap="square" rtlCol="0">
            <a:spAutoFit/>
          </a:bodyPr>
          <a:lstStyle/>
          <a:p>
            <a:r>
              <a:rPr lang="en-US" altLang="zh-CN" sz="2400">
                <a:solidFill>
                  <a:srgbClr val="FF0000"/>
                </a:solidFill>
                <a:latin typeface="Times New Roman" pitchFamily="18" charset="0"/>
                <a:ea typeface="黑体" panose="02010609060101010101" pitchFamily="49" charset="-122"/>
                <a:cs typeface="Times New Roman" pitchFamily="18" charset="0"/>
              </a:rPr>
              <a:t>26</a:t>
            </a:r>
          </a:p>
        </p:txBody>
      </p:sp>
      <p:sp>
        <p:nvSpPr>
          <p:cNvPr id="20" name="文本框 19"/>
          <p:cNvSpPr txBox="1"/>
          <p:nvPr/>
        </p:nvSpPr>
        <p:spPr>
          <a:xfrm>
            <a:off x="5580112" y="2630939"/>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31</a:t>
            </a:r>
          </a:p>
        </p:txBody>
      </p:sp>
      <p:sp>
        <p:nvSpPr>
          <p:cNvPr id="21" name="文本框 20"/>
          <p:cNvSpPr txBox="1"/>
          <p:nvPr/>
        </p:nvSpPr>
        <p:spPr>
          <a:xfrm>
            <a:off x="6418043" y="2624116"/>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36</a:t>
            </a:r>
          </a:p>
        </p:txBody>
      </p:sp>
      <p:sp>
        <p:nvSpPr>
          <p:cNvPr id="22" name="文本框 21"/>
          <p:cNvSpPr txBox="1"/>
          <p:nvPr/>
        </p:nvSpPr>
        <p:spPr>
          <a:xfrm>
            <a:off x="7139881" y="2651412"/>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41</a:t>
            </a:r>
          </a:p>
        </p:txBody>
      </p:sp>
      <p:sp>
        <p:nvSpPr>
          <p:cNvPr id="23" name="文本框 22"/>
          <p:cNvSpPr txBox="1"/>
          <p:nvPr/>
        </p:nvSpPr>
        <p:spPr>
          <a:xfrm>
            <a:off x="7956376" y="2630939"/>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46</a:t>
            </a:r>
          </a:p>
        </p:txBody>
      </p:sp>
      <p:sp>
        <p:nvSpPr>
          <p:cNvPr id="24" name="文本框 23"/>
          <p:cNvSpPr txBox="1"/>
          <p:nvPr/>
        </p:nvSpPr>
        <p:spPr>
          <a:xfrm>
            <a:off x="2508843" y="3002597"/>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1</a:t>
            </a:r>
          </a:p>
        </p:txBody>
      </p:sp>
      <p:sp>
        <p:nvSpPr>
          <p:cNvPr id="25" name="文本框 24"/>
          <p:cNvSpPr txBox="1"/>
          <p:nvPr/>
        </p:nvSpPr>
        <p:spPr>
          <a:xfrm>
            <a:off x="3363297" y="2978030"/>
            <a:ext cx="622300" cy="460375"/>
          </a:xfrm>
          <a:prstGeom prst="rect">
            <a:avLst/>
          </a:prstGeom>
          <a:noFill/>
        </p:spPr>
        <p:txBody>
          <a:bodyPr wrap="square" rtlCol="0">
            <a:spAutoFit/>
          </a:bodyPr>
          <a:lstStyle/>
          <a:p>
            <a:r>
              <a:rPr lang="en-US" altLang="zh-CN" sz="2400">
                <a:solidFill>
                  <a:srgbClr val="FF0000"/>
                </a:solidFill>
                <a:latin typeface="Times New Roman" pitchFamily="18" charset="0"/>
                <a:ea typeface="黑体" panose="02010609060101010101" pitchFamily="49" charset="-122"/>
                <a:cs typeface="Times New Roman" pitchFamily="18" charset="0"/>
              </a:rPr>
              <a:t>4</a:t>
            </a:r>
          </a:p>
        </p:txBody>
      </p:sp>
      <p:sp>
        <p:nvSpPr>
          <p:cNvPr id="26" name="文本框 25"/>
          <p:cNvSpPr txBox="1"/>
          <p:nvPr/>
        </p:nvSpPr>
        <p:spPr>
          <a:xfrm>
            <a:off x="4067944" y="3002597"/>
            <a:ext cx="622300" cy="460375"/>
          </a:xfrm>
          <a:prstGeom prst="rect">
            <a:avLst/>
          </a:prstGeom>
          <a:noFill/>
        </p:spPr>
        <p:txBody>
          <a:bodyPr wrap="square" rtlCol="0">
            <a:spAutoFit/>
          </a:bodyPr>
          <a:lstStyle/>
          <a:p>
            <a:r>
              <a:rPr lang="en-US" altLang="zh-CN" sz="2400">
                <a:solidFill>
                  <a:srgbClr val="FF0000"/>
                </a:solidFill>
                <a:latin typeface="Times New Roman" pitchFamily="18" charset="0"/>
                <a:ea typeface="黑体" panose="02010609060101010101" pitchFamily="49" charset="-122"/>
                <a:cs typeface="Times New Roman" pitchFamily="18" charset="0"/>
              </a:rPr>
              <a:t>9</a:t>
            </a:r>
          </a:p>
        </p:txBody>
      </p:sp>
      <p:sp>
        <p:nvSpPr>
          <p:cNvPr id="27" name="文本框 26"/>
          <p:cNvSpPr txBox="1"/>
          <p:nvPr/>
        </p:nvSpPr>
        <p:spPr>
          <a:xfrm>
            <a:off x="4798397" y="3002597"/>
            <a:ext cx="622300" cy="460375"/>
          </a:xfrm>
          <a:prstGeom prst="rect">
            <a:avLst/>
          </a:prstGeom>
          <a:noFill/>
        </p:spPr>
        <p:txBody>
          <a:bodyPr wrap="square" rtlCol="0">
            <a:spAutoFit/>
          </a:bodyPr>
          <a:lstStyle/>
          <a:p>
            <a:r>
              <a:rPr lang="en-US" altLang="zh-CN" sz="2400">
                <a:solidFill>
                  <a:srgbClr val="FF0000"/>
                </a:solidFill>
                <a:latin typeface="Times New Roman" pitchFamily="18" charset="0"/>
                <a:ea typeface="黑体" panose="02010609060101010101" pitchFamily="49" charset="-122"/>
                <a:cs typeface="Times New Roman" pitchFamily="18" charset="0"/>
              </a:rPr>
              <a:t>16</a:t>
            </a:r>
          </a:p>
        </p:txBody>
      </p:sp>
      <p:sp>
        <p:nvSpPr>
          <p:cNvPr id="28" name="文本框 27"/>
          <p:cNvSpPr txBox="1"/>
          <p:nvPr/>
        </p:nvSpPr>
        <p:spPr>
          <a:xfrm>
            <a:off x="5580112" y="2994496"/>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25</a:t>
            </a:r>
          </a:p>
        </p:txBody>
      </p:sp>
      <p:sp>
        <p:nvSpPr>
          <p:cNvPr id="29" name="文本框 28"/>
          <p:cNvSpPr txBox="1"/>
          <p:nvPr/>
        </p:nvSpPr>
        <p:spPr>
          <a:xfrm>
            <a:off x="6394517" y="3002687"/>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36</a:t>
            </a:r>
          </a:p>
        </p:txBody>
      </p:sp>
      <p:sp>
        <p:nvSpPr>
          <p:cNvPr id="30" name="文本框 29"/>
          <p:cNvSpPr txBox="1"/>
          <p:nvPr/>
        </p:nvSpPr>
        <p:spPr>
          <a:xfrm>
            <a:off x="7139881" y="3002777"/>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49</a:t>
            </a:r>
          </a:p>
        </p:txBody>
      </p:sp>
      <p:sp>
        <p:nvSpPr>
          <p:cNvPr id="31" name="文本框 30"/>
          <p:cNvSpPr txBox="1"/>
          <p:nvPr/>
        </p:nvSpPr>
        <p:spPr>
          <a:xfrm>
            <a:off x="7956376" y="3002874"/>
            <a:ext cx="622300" cy="460375"/>
          </a:xfrm>
          <a:prstGeom prst="rect">
            <a:avLst/>
          </a:prstGeom>
          <a:noFill/>
        </p:spPr>
        <p:txBody>
          <a:bodyPr wrap="square" rtlCol="0">
            <a:spAutoFit/>
          </a:bodyPr>
          <a:lstStyle/>
          <a:p>
            <a:r>
              <a:rPr lang="en-US" altLang="zh-CN" sz="2400" dirty="0">
                <a:solidFill>
                  <a:srgbClr val="FF0000"/>
                </a:solidFill>
                <a:latin typeface="Times New Roman" pitchFamily="18" charset="0"/>
                <a:ea typeface="黑体" panose="02010609060101010101" pitchFamily="49" charset="-122"/>
                <a:cs typeface="Times New Roman" pitchFamily="18" charset="0"/>
              </a:rPr>
              <a:t>64</a:t>
            </a:r>
          </a:p>
        </p:txBody>
      </p:sp>
      <p:grpSp>
        <p:nvGrpSpPr>
          <p:cNvPr id="33" name="组合 32"/>
          <p:cNvGrpSpPr/>
          <p:nvPr/>
        </p:nvGrpSpPr>
        <p:grpSpPr>
          <a:xfrm>
            <a:off x="862716" y="1103883"/>
            <a:ext cx="3666199" cy="461665"/>
            <a:chOff x="460374" y="864542"/>
            <a:chExt cx="3666199" cy="461665"/>
          </a:xfrm>
        </p:grpSpPr>
        <p:grpSp>
          <p:nvGrpSpPr>
            <p:cNvPr id="34" name="组合 33"/>
            <p:cNvGrpSpPr/>
            <p:nvPr/>
          </p:nvGrpSpPr>
          <p:grpSpPr>
            <a:xfrm>
              <a:off x="460374" y="864542"/>
              <a:ext cx="3666199" cy="461665"/>
              <a:chOff x="460374" y="864542"/>
              <a:chExt cx="3666199" cy="461665"/>
            </a:xfrm>
          </p:grpSpPr>
          <p:sp>
            <p:nvSpPr>
              <p:cNvPr id="36" name="圆角矩形 35"/>
              <p:cNvSpPr/>
              <p:nvPr/>
            </p:nvSpPr>
            <p:spPr>
              <a:xfrm>
                <a:off x="460374" y="916940"/>
                <a:ext cx="1812920" cy="369570"/>
              </a:xfrm>
              <a:prstGeom prst="roundRect">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Times New Roman" pitchFamily="18" charset="0"/>
                  <a:cs typeface="Times New Roman" pitchFamily="18" charset="0"/>
                </a:endParaRPr>
              </a:p>
            </p:txBody>
          </p:sp>
          <p:sp>
            <p:nvSpPr>
              <p:cNvPr id="37" name="文本框 22"/>
              <p:cNvSpPr txBox="1"/>
              <p:nvPr/>
            </p:nvSpPr>
            <p:spPr>
              <a:xfrm>
                <a:off x="560661" y="864542"/>
                <a:ext cx="3565912" cy="461665"/>
              </a:xfrm>
              <a:prstGeom prst="rect">
                <a:avLst/>
              </a:prstGeom>
              <a:noFill/>
            </p:spPr>
            <p:txBody>
              <a:bodyPr wrap="square" rtlCol="0">
                <a:spAutoFit/>
              </a:bodyPr>
              <a:lstStyle/>
              <a:p>
                <a:r>
                  <a:rPr lang="zh-CN" altLang="en-US" sz="2400" dirty="0">
                    <a:solidFill>
                      <a:schemeClr val="bg1"/>
                    </a:solidFill>
                    <a:latin typeface="Times New Roman" pitchFamily="18" charset="0"/>
                    <a:ea typeface="黑体" panose="02010609060101010101" pitchFamily="49" charset="-122"/>
                    <a:cs typeface="Times New Roman" pitchFamily="18" charset="0"/>
                    <a:sym typeface="+mn-ea"/>
                  </a:rPr>
                  <a:t>学生</a:t>
                </a:r>
                <a:r>
                  <a:rPr lang="zh-CN" altLang="en-US" sz="2400" dirty="0" smtClean="0">
                    <a:solidFill>
                      <a:schemeClr val="bg1"/>
                    </a:solidFill>
                    <a:latin typeface="Times New Roman" pitchFamily="18" charset="0"/>
                    <a:ea typeface="黑体" panose="02010609060101010101" pitchFamily="49" charset="-122"/>
                    <a:cs typeface="Times New Roman" pitchFamily="18" charset="0"/>
                    <a:sym typeface="+mn-ea"/>
                  </a:rPr>
                  <a:t>活动四</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 </a:t>
                </a:r>
                <a:r>
                  <a:rPr lang="zh-CN" altLang="en-US" sz="2400" dirty="0" smtClean="0">
                    <a:latin typeface="Times New Roman" pitchFamily="18" charset="0"/>
                    <a:ea typeface="黑体" panose="02010609060101010101" pitchFamily="49" charset="-122"/>
                    <a:cs typeface="Times New Roman" pitchFamily="18" charset="0"/>
                    <a:sym typeface="+mn-ea"/>
                  </a:rPr>
                  <a:t>【一起探究】</a:t>
                </a:r>
                <a:endParaRPr lang="zh-CN" altLang="en-US" sz="2400" dirty="0">
                  <a:latin typeface="Times New Roman" pitchFamily="18" charset="0"/>
                  <a:ea typeface="黑体" panose="02010609060101010101" pitchFamily="49" charset="-122"/>
                  <a:cs typeface="Times New Roman" pitchFamily="18" charset="0"/>
                  <a:sym typeface="+mn-ea"/>
                </a:endParaRPr>
              </a:p>
            </p:txBody>
          </p:sp>
        </p:grpSp>
        <p:cxnSp>
          <p:nvCxnSpPr>
            <p:cNvPr id="35" name="直接连接符 34"/>
            <p:cNvCxnSpPr/>
            <p:nvPr/>
          </p:nvCxnSpPr>
          <p:spPr>
            <a:xfrm>
              <a:off x="554355" y="914400"/>
              <a:ext cx="0" cy="361950"/>
            </a:xfrm>
            <a:prstGeom prst="line">
              <a:avLst/>
            </a:prstGeom>
            <a:ln w="19050" cmpd="sng">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
        <p:nvSpPr>
          <p:cNvPr id="38" name="文本框 9"/>
          <p:cNvSpPr txBox="1"/>
          <p:nvPr/>
        </p:nvSpPr>
        <p:spPr>
          <a:xfrm>
            <a:off x="831468" y="3471167"/>
            <a:ext cx="7931785" cy="1200329"/>
          </a:xfrm>
          <a:prstGeom prst="rect">
            <a:avLst/>
          </a:prstGeom>
          <a:noFill/>
          <a:ln w="9525">
            <a:noFill/>
          </a:ln>
        </p:spPr>
        <p:txBody>
          <a:bodyPr wrap="square">
            <a:spAutoFit/>
          </a:bodyPr>
          <a:lstStyle/>
          <a:p>
            <a:pPr marL="457200" indent="-457200">
              <a:lnSpc>
                <a:spcPct val="150000"/>
              </a:lnSpc>
            </a:pPr>
            <a:r>
              <a:rPr lang="zh-CN" sz="2400" b="0" dirty="0">
                <a:latin typeface="Times New Roman" pitchFamily="18" charset="0"/>
                <a:ea typeface="黑体" panose="02010609060101010101" pitchFamily="49" charset="-122"/>
                <a:cs typeface="Times New Roman" pitchFamily="18" charset="0"/>
              </a:rPr>
              <a:t>（1）</a:t>
            </a:r>
            <a:r>
              <a:rPr lang="en-US" sz="2400" b="0" dirty="0">
                <a:latin typeface="Times New Roman" pitchFamily="18" charset="0"/>
                <a:ea typeface="黑体" panose="02010609060101010101" pitchFamily="49" charset="-122"/>
                <a:cs typeface="Times New Roman" pitchFamily="18" charset="0"/>
              </a:rPr>
              <a:t> </a:t>
            </a:r>
            <a:r>
              <a:rPr lang="zh-CN" sz="2400" b="0" dirty="0">
                <a:latin typeface="Times New Roman" pitchFamily="18" charset="0"/>
                <a:ea typeface="黑体" panose="02010609060101010101" pitchFamily="49" charset="-122"/>
                <a:cs typeface="Times New Roman" pitchFamily="18" charset="0"/>
              </a:rPr>
              <a:t>随着</a:t>
            </a:r>
            <a:r>
              <a:rPr lang="zh-CN" sz="2400" b="0" i="1" dirty="0">
                <a:latin typeface="Times New Roman" pitchFamily="18" charset="0"/>
                <a:ea typeface="黑体" panose="02010609060101010101" pitchFamily="49" charset="-122"/>
                <a:cs typeface="Times New Roman" pitchFamily="18" charset="0"/>
              </a:rPr>
              <a:t>n</a:t>
            </a:r>
            <a:r>
              <a:rPr lang="zh-CN" sz="2400" b="0" dirty="0">
                <a:latin typeface="Times New Roman" pitchFamily="18" charset="0"/>
                <a:ea typeface="黑体" panose="02010609060101010101" pitchFamily="49" charset="-122"/>
                <a:cs typeface="Times New Roman" pitchFamily="18" charset="0"/>
              </a:rPr>
              <a:t>的值逐渐变大，两个代数式的值如何变化？</a:t>
            </a:r>
          </a:p>
          <a:p>
            <a:pPr marL="457200" indent="-457200">
              <a:lnSpc>
                <a:spcPct val="150000"/>
              </a:lnSpc>
            </a:pPr>
            <a:r>
              <a:rPr lang="zh-CN" sz="2400" b="0" dirty="0">
                <a:latin typeface="Times New Roman" pitchFamily="18" charset="0"/>
                <a:ea typeface="黑体" panose="02010609060101010101" pitchFamily="49" charset="-122"/>
                <a:cs typeface="Times New Roman" pitchFamily="18" charset="0"/>
              </a:rPr>
              <a:t>（2）</a:t>
            </a:r>
            <a:r>
              <a:rPr lang="en-US" sz="2400" b="0" dirty="0">
                <a:latin typeface="Times New Roman" pitchFamily="18" charset="0"/>
                <a:ea typeface="黑体" panose="02010609060101010101" pitchFamily="49" charset="-122"/>
                <a:cs typeface="Times New Roman" pitchFamily="18" charset="0"/>
              </a:rPr>
              <a:t> </a:t>
            </a:r>
            <a:r>
              <a:rPr lang="zh-CN" sz="2400" b="0" dirty="0">
                <a:latin typeface="Times New Roman" pitchFamily="18" charset="0"/>
                <a:ea typeface="黑体" panose="02010609060101010101" pitchFamily="49" charset="-122"/>
                <a:cs typeface="Times New Roman" pitchFamily="18" charset="0"/>
              </a:rPr>
              <a:t>估计一下，哪个代数式的值先超过100？</a:t>
            </a:r>
            <a:endParaRPr lang="zh-CN" altLang="en-US" sz="2400" dirty="0">
              <a:latin typeface="Times New Roman" pitchFamily="18" charset="0"/>
              <a:ea typeface="黑体" panose="02010609060101010101"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46073" y="1059582"/>
            <a:ext cx="7931785" cy="1130246"/>
          </a:xfrm>
          <a:prstGeom prst="rect">
            <a:avLst/>
          </a:prstGeom>
          <a:noFill/>
          <a:ln w="9525">
            <a:noFill/>
          </a:ln>
        </p:spPr>
        <p:txBody>
          <a:bodyPr wrap="square">
            <a:spAutoFit/>
          </a:bodyPr>
          <a:lstStyle/>
          <a:p>
            <a:pPr marL="457200" indent="-457200">
              <a:lnSpc>
                <a:spcPct val="150000"/>
              </a:lnSpc>
            </a:pPr>
            <a:r>
              <a:rPr lang="zh-CN" sz="2400" b="0" dirty="0">
                <a:latin typeface="Times New Roman" pitchFamily="18" charset="0"/>
                <a:ea typeface="黑体" panose="02010609060101010101" pitchFamily="49" charset="-122"/>
                <a:cs typeface="Times New Roman" pitchFamily="18" charset="0"/>
              </a:rPr>
              <a:t>（1）</a:t>
            </a:r>
            <a:r>
              <a:rPr lang="en-US" sz="2400" b="0" dirty="0">
                <a:latin typeface="Times New Roman" pitchFamily="18" charset="0"/>
                <a:ea typeface="黑体" panose="02010609060101010101" pitchFamily="49" charset="-122"/>
                <a:cs typeface="Times New Roman" pitchFamily="18" charset="0"/>
              </a:rPr>
              <a:t> </a:t>
            </a:r>
            <a:r>
              <a:rPr lang="zh-CN" sz="2400" b="0" dirty="0">
                <a:latin typeface="Times New Roman" pitchFamily="18" charset="0"/>
                <a:ea typeface="黑体" panose="02010609060101010101" pitchFamily="49" charset="-122"/>
                <a:cs typeface="Times New Roman" pitchFamily="18" charset="0"/>
              </a:rPr>
              <a:t>随着</a:t>
            </a:r>
            <a:r>
              <a:rPr lang="zh-CN" sz="2400" b="0" i="1" dirty="0">
                <a:latin typeface="Times New Roman" pitchFamily="18" charset="0"/>
                <a:ea typeface="黑体" panose="02010609060101010101" pitchFamily="49" charset="-122"/>
                <a:cs typeface="Times New Roman" pitchFamily="18" charset="0"/>
              </a:rPr>
              <a:t>n</a:t>
            </a:r>
            <a:r>
              <a:rPr lang="zh-CN" sz="2400" b="0" dirty="0">
                <a:latin typeface="Times New Roman" pitchFamily="18" charset="0"/>
                <a:ea typeface="黑体" panose="02010609060101010101" pitchFamily="49" charset="-122"/>
                <a:cs typeface="Times New Roman" pitchFamily="18" charset="0"/>
              </a:rPr>
              <a:t>的值逐渐变大，两个代数式的值如何变化？</a:t>
            </a:r>
          </a:p>
          <a:p>
            <a:pPr marL="457200" indent="-457200">
              <a:lnSpc>
                <a:spcPct val="150000"/>
              </a:lnSpc>
            </a:pPr>
            <a:r>
              <a:rPr lang="zh-CN" sz="2400" b="0" dirty="0">
                <a:latin typeface="Times New Roman" pitchFamily="18" charset="0"/>
                <a:ea typeface="黑体" panose="02010609060101010101" pitchFamily="49" charset="-122"/>
                <a:cs typeface="Times New Roman" pitchFamily="18" charset="0"/>
              </a:rPr>
              <a:t>（2）</a:t>
            </a:r>
            <a:r>
              <a:rPr lang="en-US" sz="2400" b="0" dirty="0">
                <a:latin typeface="Times New Roman" pitchFamily="18" charset="0"/>
                <a:ea typeface="黑体" panose="02010609060101010101" pitchFamily="49" charset="-122"/>
                <a:cs typeface="Times New Roman" pitchFamily="18" charset="0"/>
              </a:rPr>
              <a:t> </a:t>
            </a:r>
            <a:r>
              <a:rPr lang="zh-CN" sz="2400" b="0" dirty="0">
                <a:latin typeface="Times New Roman" pitchFamily="18" charset="0"/>
                <a:ea typeface="黑体" panose="02010609060101010101" pitchFamily="49" charset="-122"/>
                <a:cs typeface="Times New Roman" pitchFamily="18" charset="0"/>
              </a:rPr>
              <a:t>估计一下，哪个代数式的值先超过100？</a:t>
            </a:r>
            <a:endParaRPr lang="zh-CN" altLang="en-US" sz="2400" dirty="0">
              <a:latin typeface="Times New Roman" pitchFamily="18" charset="0"/>
              <a:ea typeface="黑体" panose="02010609060101010101" pitchFamily="49" charset="-122"/>
              <a:cs typeface="Times New Roman" pitchFamily="18" charset="0"/>
            </a:endParaRPr>
          </a:p>
        </p:txBody>
      </p:sp>
      <p:sp>
        <p:nvSpPr>
          <p:cNvPr id="32" name="文本框 31"/>
          <p:cNvSpPr txBox="1"/>
          <p:nvPr/>
        </p:nvSpPr>
        <p:spPr>
          <a:xfrm>
            <a:off x="827584" y="2349252"/>
            <a:ext cx="8244408" cy="1200329"/>
          </a:xfrm>
          <a:prstGeom prst="rect">
            <a:avLst/>
          </a:prstGeom>
          <a:noFill/>
          <a:ln w="9525">
            <a:noFill/>
          </a:ln>
        </p:spPr>
        <p:txBody>
          <a:bodyPr wrap="square">
            <a:spAutoFit/>
          </a:bodyPr>
          <a:lstStyle/>
          <a:p>
            <a:pPr marL="457200" indent="-457200">
              <a:lnSpc>
                <a:spcPct val="150000"/>
              </a:lnSpc>
            </a:pPr>
            <a:r>
              <a:rPr lang="zh-CN" sz="2400" b="0" dirty="0" smtClean="0">
                <a:solidFill>
                  <a:srgbClr val="FF0000"/>
                </a:solidFill>
                <a:latin typeface="Times New Roman" pitchFamily="18" charset="0"/>
                <a:ea typeface="黑体" panose="02010609060101010101" pitchFamily="49" charset="-122"/>
                <a:cs typeface="Times New Roman" pitchFamily="18" charset="0"/>
              </a:rPr>
              <a:t>解</a:t>
            </a:r>
            <a:r>
              <a:rPr lang="zh-CN" altLang="en-US" sz="2400" b="0" dirty="0" smtClean="0">
                <a:solidFill>
                  <a:srgbClr val="FF0000"/>
                </a:solidFill>
                <a:latin typeface="Times New Roman" pitchFamily="18" charset="0"/>
                <a:ea typeface="黑体" panose="02010609060101010101" pitchFamily="49" charset="-122"/>
                <a:cs typeface="Times New Roman" pitchFamily="18" charset="0"/>
              </a:rPr>
              <a:t>：</a:t>
            </a:r>
            <a:r>
              <a:rPr lang="zh-CN" sz="2400" b="0" dirty="0" smtClean="0">
                <a:solidFill>
                  <a:srgbClr val="FF0000"/>
                </a:solidFill>
                <a:latin typeface="Times New Roman" pitchFamily="18" charset="0"/>
                <a:ea typeface="黑体" panose="02010609060101010101" pitchFamily="49" charset="-122"/>
                <a:cs typeface="Times New Roman" pitchFamily="18" charset="0"/>
              </a:rPr>
              <a:t>（</a:t>
            </a:r>
            <a:r>
              <a:rPr lang="zh-CN" sz="2400" b="0" dirty="0">
                <a:solidFill>
                  <a:srgbClr val="FF0000"/>
                </a:solidFill>
                <a:latin typeface="Times New Roman" pitchFamily="18" charset="0"/>
                <a:ea typeface="黑体" panose="02010609060101010101" pitchFamily="49" charset="-122"/>
                <a:cs typeface="Times New Roman" pitchFamily="18" charset="0"/>
              </a:rPr>
              <a:t>1）随着</a:t>
            </a:r>
            <a:r>
              <a:rPr lang="zh-CN" sz="2400" b="0" i="1" dirty="0">
                <a:solidFill>
                  <a:srgbClr val="FF0000"/>
                </a:solidFill>
                <a:latin typeface="Times New Roman" pitchFamily="18" charset="0"/>
                <a:ea typeface="黑体" panose="02010609060101010101" pitchFamily="49" charset="-122"/>
                <a:cs typeface="Times New Roman" pitchFamily="18" charset="0"/>
              </a:rPr>
              <a:t>n</a:t>
            </a:r>
            <a:r>
              <a:rPr lang="zh-CN" sz="2400" b="0" dirty="0">
                <a:solidFill>
                  <a:srgbClr val="FF0000"/>
                </a:solidFill>
                <a:latin typeface="Times New Roman" pitchFamily="18" charset="0"/>
                <a:ea typeface="黑体" panose="02010609060101010101" pitchFamily="49" charset="-122"/>
                <a:cs typeface="Times New Roman" pitchFamily="18" charset="0"/>
              </a:rPr>
              <a:t>的值逐渐变大，两个代数式的值也随之增大；（2）预计代数式</a:t>
            </a:r>
            <a:r>
              <a:rPr lang="en-US" altLang="zh-CN" sz="2400" b="0" i="1" dirty="0">
                <a:solidFill>
                  <a:srgbClr val="FF0000"/>
                </a:solidFill>
                <a:latin typeface="Times New Roman" pitchFamily="18" charset="0"/>
                <a:ea typeface="黑体" panose="02010609060101010101" pitchFamily="49" charset="-122"/>
                <a:cs typeface="Times New Roman" pitchFamily="18" charset="0"/>
              </a:rPr>
              <a:t>n</a:t>
            </a:r>
            <a:r>
              <a:rPr lang="en-US" altLang="zh-CN" sz="2400" b="0" baseline="30000" dirty="0">
                <a:solidFill>
                  <a:srgbClr val="FF0000"/>
                </a:solidFill>
                <a:latin typeface="Times New Roman" pitchFamily="18" charset="0"/>
                <a:ea typeface="黑体" panose="02010609060101010101" pitchFamily="49" charset="-122"/>
                <a:cs typeface="Times New Roman" pitchFamily="18" charset="0"/>
              </a:rPr>
              <a:t>2</a:t>
            </a:r>
            <a:r>
              <a:rPr lang="zh-CN" sz="2400" b="0" dirty="0">
                <a:solidFill>
                  <a:srgbClr val="FF0000"/>
                </a:solidFill>
                <a:latin typeface="Times New Roman" pitchFamily="18" charset="0"/>
                <a:ea typeface="黑体" panose="02010609060101010101" pitchFamily="49" charset="-122"/>
                <a:cs typeface="Times New Roman" pitchFamily="18" charset="0"/>
              </a:rPr>
              <a:t>的值先超过100，因为</a:t>
            </a:r>
            <a:r>
              <a:rPr lang="en-US" altLang="zh-CN" sz="2400" b="0" i="1" dirty="0">
                <a:solidFill>
                  <a:srgbClr val="FF0000"/>
                </a:solidFill>
                <a:latin typeface="Times New Roman" pitchFamily="18" charset="0"/>
                <a:ea typeface="黑体" panose="02010609060101010101" pitchFamily="49" charset="-122"/>
                <a:cs typeface="Times New Roman" pitchFamily="18" charset="0"/>
              </a:rPr>
              <a:t>n</a:t>
            </a:r>
            <a:r>
              <a:rPr lang="en-US" altLang="zh-CN" sz="2400" b="0" baseline="30000" dirty="0">
                <a:solidFill>
                  <a:srgbClr val="FF0000"/>
                </a:solidFill>
                <a:latin typeface="Times New Roman" pitchFamily="18" charset="0"/>
                <a:ea typeface="黑体" panose="02010609060101010101" pitchFamily="49" charset="-122"/>
                <a:cs typeface="Times New Roman" pitchFamily="18" charset="0"/>
              </a:rPr>
              <a:t>2</a:t>
            </a:r>
            <a:r>
              <a:rPr lang="zh-CN" altLang="en-US" sz="2400" b="0" dirty="0">
                <a:solidFill>
                  <a:srgbClr val="FF0000"/>
                </a:solidFill>
                <a:latin typeface="Times New Roman" pitchFamily="18" charset="0"/>
                <a:ea typeface="黑体" panose="02010609060101010101" pitchFamily="49" charset="-122"/>
                <a:cs typeface="Times New Roman" pitchFamily="18" charset="0"/>
              </a:rPr>
              <a:t>的增幅较大</a:t>
            </a:r>
            <a:r>
              <a:rPr lang="en-US" altLang="zh-CN" sz="2400" b="0" dirty="0">
                <a:solidFill>
                  <a:srgbClr val="FF0000"/>
                </a:solidFill>
                <a:latin typeface="Times New Roman" pitchFamily="18" charset="0"/>
                <a:ea typeface="黑体" panose="02010609060101010101" pitchFamily="49" charset="-122"/>
                <a:cs typeface="Times New Roman" pitchFamily="18" charset="0"/>
              </a:rPr>
              <a:t>.</a:t>
            </a:r>
          </a:p>
        </p:txBody>
      </p:sp>
      <p:sp>
        <p:nvSpPr>
          <p:cNvPr id="12302" name="文本框 14340"/>
          <p:cNvSpPr/>
          <p:nvPr>
            <p:custDataLst>
              <p:tags r:id="rId1"/>
            </p:custDataLst>
          </p:nvPr>
        </p:nvSpPr>
        <p:spPr>
          <a:xfrm>
            <a:off x="1691680" y="3561773"/>
            <a:ext cx="6412763" cy="1200329"/>
          </a:xfrm>
          <a:prstGeom prst="rect">
            <a:avLst/>
          </a:prstGeom>
          <a:solidFill>
            <a:schemeClr val="bg1"/>
          </a:solidFill>
          <a:ln w="38100">
            <a:solidFill>
              <a:srgbClr val="FF0000"/>
            </a:solidFill>
            <a:round/>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spcBef>
                <a:spcPct val="50000"/>
              </a:spcBef>
            </a:pPr>
            <a:r>
              <a:rPr sz="2400">
                <a:solidFill>
                  <a:srgbClr val="0000FF"/>
                </a:solidFill>
                <a:latin typeface="Times New Roman" pitchFamily="18" charset="0"/>
                <a:ea typeface="黑体" panose="02010609060101010101" pitchFamily="49" charset="-122"/>
                <a:cs typeface="Times New Roman" pitchFamily="18" charset="0"/>
              </a:rPr>
              <a:t>代数式的值是随着式中字母的变化而变化，对于不同的代数式，代数式的值的变化规律也是不尽相同的！</a:t>
            </a:r>
          </a:p>
        </p:txBody>
      </p:sp>
    </p:spTree>
    <p:extLst>
      <p:ext uri="{BB962C8B-B14F-4D97-AF65-F5344CB8AC3E}">
        <p14:creationId xmlns:p14="http://schemas.microsoft.com/office/powerpoint/2010/main" val="25300963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302">
                                            <p:bg/>
                                          </p:spTgt>
                                        </p:tgtEl>
                                        <p:attrNameLst>
                                          <p:attrName>style.visibility</p:attrName>
                                        </p:attrNameLst>
                                      </p:cBhvr>
                                      <p:to>
                                        <p:strVal val="visible"/>
                                      </p:to>
                                    </p:set>
                                    <p:anim calcmode="lin" valueType="num">
                                      <p:cBhvr additive="base">
                                        <p:cTn id="13" dur="500" fill="hold"/>
                                        <p:tgtEl>
                                          <p:spTgt spid="12302">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12302">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302">
                                            <p:txEl>
                                              <p:pRg st="0" end="0"/>
                                            </p:txEl>
                                          </p:spTgt>
                                        </p:tgtEl>
                                        <p:attrNameLst>
                                          <p:attrName>style.visibility</p:attrName>
                                        </p:attrNameLst>
                                      </p:cBhvr>
                                      <p:to>
                                        <p:strVal val="visible"/>
                                      </p:to>
                                    </p:set>
                                    <p:anim calcmode="lin" valueType="num">
                                      <p:cBhvr additive="base">
                                        <p:cTn id="17" dur="500" fill="hold"/>
                                        <p:tgtEl>
                                          <p:spTgt spid="12302">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30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12302"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3"/>
          <p:cNvSpPr/>
          <p:nvPr>
            <p:custDataLst>
              <p:tags r:id="rId1"/>
            </p:custDataLst>
          </p:nvPr>
        </p:nvSpPr>
        <p:spPr>
          <a:xfrm>
            <a:off x="805497" y="1119481"/>
            <a:ext cx="7635875" cy="521656"/>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r>
              <a:rPr lang="en-US" altLang="zh-CN" sz="2400" dirty="0" smtClean="0">
                <a:latin typeface="Times New Roman" pitchFamily="18" charset="0"/>
                <a:ea typeface="黑体" panose="02010609060101010101" pitchFamily="49" charset="-122"/>
                <a:cs typeface="Times New Roman" pitchFamily="18" charset="0"/>
              </a:rPr>
              <a:t>1</a:t>
            </a:r>
            <a:r>
              <a:rPr lang="en-US" sz="2400" dirty="0" smtClean="0">
                <a:latin typeface="Times New Roman" pitchFamily="18" charset="0"/>
                <a:ea typeface="黑体" panose="02010609060101010101" pitchFamily="49" charset="-122"/>
                <a:cs typeface="Times New Roman" pitchFamily="18" charset="0"/>
              </a:rPr>
              <a:t>.</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a:latin typeface="Times New Roman" pitchFamily="18" charset="0"/>
                <a:ea typeface="黑体" panose="02010609060101010101" pitchFamily="49" charset="-122"/>
                <a:cs typeface="Times New Roman" pitchFamily="18" charset="0"/>
              </a:rPr>
              <a:t>1</a:t>
            </a:r>
            <a:r>
              <a:rPr lang="zh-CN" altLang="en-US" sz="2400" dirty="0">
                <a:latin typeface="Times New Roman" pitchFamily="18" charset="0"/>
                <a:ea typeface="黑体" panose="02010609060101010101" pitchFamily="49" charset="-122"/>
                <a:cs typeface="Times New Roman" pitchFamily="18" charset="0"/>
              </a:rPr>
              <a:t>）当</a:t>
            </a:r>
            <a:r>
              <a:rPr lang="en-US" altLang="zh-CN" sz="2400" i="1" dirty="0">
                <a:latin typeface="Times New Roman" pitchFamily="18" charset="0"/>
                <a:ea typeface="黑体" panose="02010609060101010101" pitchFamily="49" charset="-122"/>
                <a:cs typeface="Times New Roman" pitchFamily="18" charset="0"/>
              </a:rPr>
              <a:t>x</a:t>
            </a:r>
            <a:r>
              <a:rPr lang="en-US" altLang="zh-CN" sz="2400" dirty="0">
                <a:latin typeface="Times New Roman" pitchFamily="18" charset="0"/>
                <a:ea typeface="黑体" panose="02010609060101010101" pitchFamily="49" charset="-122"/>
                <a:cs typeface="Times New Roman" pitchFamily="18" charset="0"/>
              </a:rPr>
              <a:t>=-3</a:t>
            </a:r>
            <a:r>
              <a:rPr lang="zh-CN" altLang="en-US" sz="2400" dirty="0">
                <a:latin typeface="Times New Roman" pitchFamily="18" charset="0"/>
                <a:ea typeface="黑体" panose="02010609060101010101" pitchFamily="49" charset="-122"/>
                <a:cs typeface="Times New Roman" pitchFamily="18" charset="0"/>
              </a:rPr>
              <a:t>时，求 </a:t>
            </a:r>
            <a:r>
              <a:rPr lang="en-US" altLang="zh-CN" sz="2400" i="1" dirty="0" smtClean="0">
                <a:latin typeface="Times New Roman" pitchFamily="18" charset="0"/>
                <a:ea typeface="黑体" panose="02010609060101010101" pitchFamily="49" charset="-122"/>
                <a:cs typeface="Times New Roman" pitchFamily="18" charset="0"/>
              </a:rPr>
              <a:t>x</a:t>
            </a:r>
            <a:r>
              <a:rPr lang="en-US" altLang="zh-CN" sz="2400" baseline="30000" dirty="0">
                <a:latin typeface="Times New Roman" pitchFamily="18" charset="0"/>
                <a:ea typeface="黑体" panose="02010609060101010101" pitchFamily="49" charset="-122"/>
                <a:cs typeface="Times New Roman" pitchFamily="18" charset="0"/>
              </a:rPr>
              <a:t> </a:t>
            </a:r>
            <a:r>
              <a:rPr lang="en-US" altLang="zh-CN" sz="2400" baseline="30000" dirty="0" smtClean="0">
                <a:latin typeface="Times New Roman" pitchFamily="18" charset="0"/>
                <a:ea typeface="黑体" panose="02010609060101010101" pitchFamily="49" charset="-122"/>
                <a:cs typeface="Times New Roman" pitchFamily="18" charset="0"/>
              </a:rPr>
              <a:t>2</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a:latin typeface="Times New Roman" pitchFamily="18" charset="0"/>
                <a:ea typeface="黑体" panose="02010609060101010101" pitchFamily="49" charset="-122"/>
                <a:cs typeface="Times New Roman" pitchFamily="18" charset="0"/>
              </a:rPr>
              <a:t> 3</a:t>
            </a:r>
            <a:r>
              <a:rPr lang="zh-CN" altLang="en-US" sz="2400" baseline="30000" dirty="0" smtClean="0">
                <a:latin typeface="Times New Roman" pitchFamily="18" charset="0"/>
                <a:ea typeface="黑体" panose="02010609060101010101" pitchFamily="49" charset="-122"/>
                <a:cs typeface="Times New Roman" pitchFamily="18" charset="0"/>
              </a:rPr>
              <a:t> </a:t>
            </a:r>
            <a:r>
              <a:rPr lang="en-US" altLang="zh-CN" sz="2400" i="1" dirty="0">
                <a:latin typeface="Times New Roman" pitchFamily="18" charset="0"/>
                <a:ea typeface="黑体" panose="02010609060101010101" pitchFamily="49" charset="-122"/>
                <a:cs typeface="Times New Roman" pitchFamily="18" charset="0"/>
              </a:rPr>
              <a:t>x</a:t>
            </a:r>
            <a:r>
              <a:rPr lang="zh-CN" altLang="en-US" sz="2400" baseline="30000" dirty="0" smtClean="0">
                <a:latin typeface="Times New Roman" pitchFamily="18" charset="0"/>
                <a:ea typeface="黑体" panose="02010609060101010101" pitchFamily="49" charset="-122"/>
                <a:cs typeface="Times New Roman" pitchFamily="18" charset="0"/>
              </a:rPr>
              <a:t> </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5</a:t>
            </a:r>
            <a:r>
              <a:rPr lang="zh-CN" altLang="en-US" sz="2400" dirty="0" smtClean="0">
                <a:latin typeface="Times New Roman" pitchFamily="18" charset="0"/>
                <a:ea typeface="黑体" panose="02010609060101010101" pitchFamily="49" charset="-122"/>
                <a:cs typeface="Times New Roman" pitchFamily="18" charset="0"/>
              </a:rPr>
              <a:t> 的</a:t>
            </a:r>
            <a:r>
              <a:rPr lang="zh-CN" altLang="en-US" sz="2400" dirty="0">
                <a:latin typeface="Times New Roman" pitchFamily="18" charset="0"/>
                <a:ea typeface="黑体" panose="02010609060101010101" pitchFamily="49" charset="-122"/>
                <a:cs typeface="Times New Roman" pitchFamily="18" charset="0"/>
              </a:rPr>
              <a:t>值；</a:t>
            </a:r>
            <a:r>
              <a:rPr lang="zh-CN" altLang="en-US" sz="2800" dirty="0">
                <a:latin typeface="Times New Roman" pitchFamily="18" charset="0"/>
                <a:ea typeface="黑体" panose="02010609060101010101" pitchFamily="49" charset="-122"/>
                <a:cs typeface="Times New Roman" pitchFamily="18" charset="0"/>
              </a:rPr>
              <a:t>         </a:t>
            </a:r>
          </a:p>
        </p:txBody>
      </p:sp>
      <mc:AlternateContent xmlns:mc="http://schemas.openxmlformats.org/markup-compatibility/2006" xmlns:a14="http://schemas.microsoft.com/office/drawing/2010/main">
        <mc:Choice Requires="a14">
          <p:sp>
            <p:nvSpPr>
              <p:cNvPr id="12293" name="文本框 5"/>
              <p:cNvSpPr/>
              <p:nvPr>
                <p:custDataLst>
                  <p:tags r:id="rId2"/>
                </p:custDataLst>
              </p:nvPr>
            </p:nvSpPr>
            <p:spPr>
              <a:xfrm>
                <a:off x="1043608" y="1760875"/>
                <a:ext cx="6576695" cy="691055"/>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a:latin typeface="Times New Roman" pitchFamily="18" charset="0"/>
                    <a:ea typeface="黑体" panose="02010609060101010101" pitchFamily="49" charset="-122"/>
                    <a:cs typeface="Times New Roman" pitchFamily="18" charset="0"/>
                  </a:rPr>
                  <a:t>2</a:t>
                </a:r>
                <a:r>
                  <a:rPr lang="zh-CN" altLang="en-US" sz="2400" dirty="0">
                    <a:latin typeface="Times New Roman" pitchFamily="18" charset="0"/>
                    <a:ea typeface="黑体" panose="02010609060101010101" pitchFamily="49" charset="-122"/>
                    <a:cs typeface="Times New Roman" pitchFamily="18" charset="0"/>
                  </a:rPr>
                  <a:t>）当</a:t>
                </a:r>
                <a:r>
                  <a:rPr lang="en-US" altLang="zh-CN" sz="2400" i="1" dirty="0">
                    <a:latin typeface="Times New Roman" pitchFamily="18" charset="0"/>
                    <a:ea typeface="黑体" panose="02010609060101010101" pitchFamily="49" charset="-122"/>
                    <a:cs typeface="Times New Roman" pitchFamily="18" charset="0"/>
                  </a:rPr>
                  <a:t>a</a:t>
                </a:r>
                <a:r>
                  <a:rPr lang="en-US" altLang="zh-CN" sz="2400" dirty="0">
                    <a:latin typeface="Times New Roman" pitchFamily="18" charset="0"/>
                    <a:ea typeface="黑体" panose="02010609060101010101" pitchFamily="49" charset="-122"/>
                    <a:cs typeface="Times New Roman" pitchFamily="18" charset="0"/>
                  </a:rPr>
                  <a:t>=0.5,</a:t>
                </a:r>
                <a:r>
                  <a:rPr lang="en-US" altLang="zh-CN" sz="2400" i="1" dirty="0">
                    <a:latin typeface="Times New Roman" pitchFamily="18" charset="0"/>
                    <a:ea typeface="黑体" panose="02010609060101010101" pitchFamily="49" charset="-122"/>
                    <a:cs typeface="Times New Roman" pitchFamily="18" charset="0"/>
                  </a:rPr>
                  <a:t>b</a:t>
                </a:r>
                <a:r>
                  <a:rPr lang="en-US" altLang="zh-CN" sz="2400" dirty="0">
                    <a:latin typeface="Times New Roman" pitchFamily="18" charset="0"/>
                    <a:ea typeface="黑体" panose="02010609060101010101" pitchFamily="49" charset="-122"/>
                    <a:cs typeface="Times New Roman" pitchFamily="18" charset="0"/>
                  </a:rPr>
                  <a:t>=-2</a:t>
                </a:r>
                <a:r>
                  <a:rPr lang="zh-CN" altLang="en-US" sz="2400" dirty="0">
                    <a:latin typeface="Times New Roman" pitchFamily="18" charset="0"/>
                    <a:ea typeface="黑体" panose="02010609060101010101" pitchFamily="49" charset="-122"/>
                    <a:cs typeface="Times New Roman" pitchFamily="18" charset="0"/>
                  </a:rPr>
                  <a:t>时，求 </a:t>
                </a:r>
                <a14:m>
                  <m:oMath xmlns:m="http://schemas.openxmlformats.org/officeDocument/2006/math">
                    <m:f>
                      <m:fPr>
                        <m:ctrlPr>
                          <a:rPr lang="en-US" altLang="zh-CN" sz="2400" i="1" smtClean="0">
                            <a:latin typeface="Cambria Math"/>
                            <a:ea typeface="黑体" panose="02010609060101010101" pitchFamily="49" charset="-122"/>
                            <a:cs typeface="Times New Roman" pitchFamily="18" charset="0"/>
                          </a:rPr>
                        </m:ctrlPr>
                      </m:fPr>
                      <m:num>
                        <m:r>
                          <m:rPr>
                            <m:nor/>
                          </m:rPr>
                          <a:rPr lang="en-US" altLang="zh-CN" sz="2400" i="1" dirty="0">
                            <a:latin typeface="Times New Roman" pitchFamily="18" charset="0"/>
                            <a:ea typeface="黑体" panose="02010609060101010101" pitchFamily="49" charset="-122"/>
                            <a:cs typeface="Times New Roman" pitchFamily="18" charset="0"/>
                          </a:rPr>
                          <m:t>a</m:t>
                        </m:r>
                        <m:r>
                          <m:rPr>
                            <m:nor/>
                          </m:rPr>
                          <a:rPr lang="en-US" altLang="zh-CN" sz="2400" baseline="30000" dirty="0">
                            <a:latin typeface="Times New Roman" pitchFamily="18" charset="0"/>
                            <a:ea typeface="黑体" panose="02010609060101010101" pitchFamily="49" charset="-122"/>
                            <a:cs typeface="Times New Roman" pitchFamily="18" charset="0"/>
                          </a:rPr>
                          <m:t>2</m:t>
                        </m:r>
                        <m:r>
                          <a:rPr lang="zh-CN" altLang="en-US" sz="2400" b="0" i="1" dirty="0" smtClean="0">
                            <a:latin typeface="Cambria Math"/>
                            <a:ea typeface="黑体" panose="02010609060101010101" pitchFamily="49" charset="-122"/>
                            <a:cs typeface="Times New Roman" pitchFamily="18" charset="0"/>
                          </a:rPr>
                          <m:t>−</m:t>
                        </m:r>
                        <m:r>
                          <m:rPr>
                            <m:nor/>
                          </m:rPr>
                          <a:rPr lang="en-US" altLang="zh-CN" sz="2400" i="1" dirty="0">
                            <a:latin typeface="Times New Roman" pitchFamily="18" charset="0"/>
                            <a:ea typeface="黑体" panose="02010609060101010101" pitchFamily="49" charset="-122"/>
                            <a:cs typeface="Times New Roman" pitchFamily="18" charset="0"/>
                          </a:rPr>
                          <m:t>b</m:t>
                        </m:r>
                        <m:r>
                          <m:rPr>
                            <m:nor/>
                          </m:rPr>
                          <a:rPr lang="en-US" altLang="zh-CN" sz="2400" baseline="30000" dirty="0">
                            <a:latin typeface="Times New Roman" pitchFamily="18" charset="0"/>
                            <a:ea typeface="黑体" panose="02010609060101010101" pitchFamily="49" charset="-122"/>
                            <a:cs typeface="Times New Roman" pitchFamily="18" charset="0"/>
                          </a:rPr>
                          <m:t>3</m:t>
                        </m:r>
                      </m:num>
                      <m:den>
                        <m:r>
                          <m:rPr>
                            <m:nor/>
                          </m:rPr>
                          <a:rPr lang="en-US" altLang="zh-CN" sz="2400" i="1" dirty="0">
                            <a:latin typeface="Times New Roman" pitchFamily="18" charset="0"/>
                            <a:ea typeface="黑体" panose="02010609060101010101" pitchFamily="49" charset="-122"/>
                            <a:cs typeface="Times New Roman" pitchFamily="18" charset="0"/>
                          </a:rPr>
                          <m:t>ab</m:t>
                        </m:r>
                      </m:den>
                    </m:f>
                  </m:oMath>
                </a14:m>
                <a:r>
                  <a:rPr lang="zh-CN" altLang="en-US" sz="2400" dirty="0" smtClean="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的值</a:t>
                </a:r>
                <a:r>
                  <a:rPr lang="en-US" altLang="zh-CN" sz="2400" dirty="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rPr>
                  <a:t>         </a:t>
                </a:r>
              </a:p>
            </p:txBody>
          </p:sp>
        </mc:Choice>
        <mc:Fallback xmlns="">
          <p:sp>
            <p:nvSpPr>
              <p:cNvPr id="12293" name="文本框 5"/>
              <p:cNvSpPr>
                <a:spLocks noRot="1" noChangeAspect="1" noMove="1" noResize="1" noEditPoints="1" noAdjustHandles="1" noChangeArrowheads="1" noChangeShapeType="1" noTextEdit="1"/>
              </p:cNvSpPr>
              <p:nvPr>
                <p:custDataLst>
                  <p:tags r:id="rId4"/>
                </p:custDataLst>
              </p:nvPr>
            </p:nvSpPr>
            <p:spPr>
              <a:xfrm>
                <a:off x="1043608" y="1760875"/>
                <a:ext cx="6576695" cy="691055"/>
              </a:xfrm>
              <a:prstGeom prst="rect">
                <a:avLst/>
              </a:prstGeom>
              <a:blipFill rotWithShape="1">
                <a:blip r:embed="rId5"/>
                <a:stretch>
                  <a:fillRect l="-1390" b="-7080"/>
                </a:stretch>
              </a:blipFill>
              <a:ln>
                <a:noFill/>
                <a:miter lim="800000"/>
              </a:ln>
            </p:spPr>
            <p:txBody>
              <a:bodyPr/>
              <a:lstStyle/>
              <a:p>
                <a:r>
                  <a:rPr lang="zh-CN" alt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文本框 9"/>
          <p:cNvSpPr/>
          <p:nvPr>
            <p:custDataLst>
              <p:tags r:id="rId1"/>
            </p:custDataLst>
          </p:nvPr>
        </p:nvSpPr>
        <p:spPr>
          <a:xfrm>
            <a:off x="968121" y="1276594"/>
            <a:ext cx="2909888" cy="460375"/>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r>
              <a:rPr lang="zh-CN" altLang="en-US" sz="2400" dirty="0">
                <a:solidFill>
                  <a:srgbClr val="FF0000"/>
                </a:solidFill>
                <a:latin typeface="Times New Roman" pitchFamily="18" charset="0"/>
                <a:ea typeface="黑体" panose="02010609060101010101" pitchFamily="49" charset="-122"/>
                <a:cs typeface="Times New Roman" pitchFamily="18" charset="0"/>
              </a:rPr>
              <a:t>解：（</a:t>
            </a:r>
            <a:r>
              <a:rPr lang="en-US" altLang="zh-CN" sz="2400" dirty="0">
                <a:solidFill>
                  <a:srgbClr val="FF0000"/>
                </a:solidFill>
                <a:latin typeface="Times New Roman" pitchFamily="18" charset="0"/>
                <a:ea typeface="黑体" panose="02010609060101010101" pitchFamily="49" charset="-122"/>
                <a:cs typeface="Times New Roman" pitchFamily="18" charset="0"/>
              </a:rPr>
              <a:t>1</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zh-CN" altLang="en-US"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x</a:t>
            </a:r>
            <a: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=-3</a:t>
            </a:r>
            <a:r>
              <a:rPr lang="zh-CN" altLang="en-US"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时，</a:t>
            </a:r>
          </a:p>
        </p:txBody>
      </p:sp>
      <mc:AlternateContent xmlns:mc="http://schemas.openxmlformats.org/markup-compatibility/2006" xmlns:a14="http://schemas.microsoft.com/office/drawing/2010/main">
        <mc:Choice Requires="a14">
          <p:sp>
            <p:nvSpPr>
              <p:cNvPr id="12296" name="文本框 14"/>
              <p:cNvSpPr/>
              <p:nvPr>
                <p:custDataLst>
                  <p:tags r:id="rId2"/>
                </p:custDataLst>
              </p:nvPr>
            </p:nvSpPr>
            <p:spPr>
              <a:xfrm>
                <a:off x="1617010" y="2979990"/>
                <a:ext cx="7059445" cy="1623586"/>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lnSpc>
                    <a:spcPct val="150000"/>
                  </a:lnSpc>
                </a:pPr>
                <a:r>
                  <a:rPr lang="zh-CN" altLang="en-US" sz="2400" dirty="0" smtClean="0">
                    <a:solidFill>
                      <a:srgbClr val="FF0000"/>
                    </a:solidFill>
                    <a:latin typeface="Times New Roman" pitchFamily="18" charset="0"/>
                    <a:ea typeface="黑体" panose="02010609060101010101" pitchFamily="49" charset="-122"/>
                    <a:cs typeface="Times New Roman" pitchFamily="18" charset="0"/>
                  </a:rPr>
                  <a:t>（</a:t>
                </a:r>
                <a:r>
                  <a:rPr lang="en-US" altLang="zh-CN" sz="2400" dirty="0">
                    <a:solidFill>
                      <a:srgbClr val="FF0000"/>
                    </a:solidFill>
                    <a:latin typeface="Times New Roman" pitchFamily="18" charset="0"/>
                    <a:ea typeface="黑体" panose="02010609060101010101" pitchFamily="49" charset="-122"/>
                    <a:cs typeface="Times New Roman" pitchFamily="18" charset="0"/>
                  </a:rPr>
                  <a:t>2</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zh-CN" altLang="en-US" sz="24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a</a:t>
                </a:r>
                <a: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=0.5,</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b</a:t>
                </a:r>
                <a: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=-2</a:t>
                </a:r>
                <a:r>
                  <a:rPr lang="zh-CN" altLang="en-US" sz="24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时</a:t>
                </a:r>
                <a:r>
                  <a:rPr lang="zh-CN" altLang="en-US"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a:t>
                </a:r>
                <a:endParaRPr lang="en-US" altLang="zh-CN"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endParaRPr>
              </a:p>
              <a:p>
                <a:pPr lvl="0">
                  <a:lnSpc>
                    <a:spcPct val="150000"/>
                  </a:lnSpc>
                </a:pPr>
                <a:r>
                  <a:rPr lang="en-US" altLang="zh-CN" sz="24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         </a:t>
                </a:r>
                <a14:m>
                  <m:oMath xmlns:m="http://schemas.openxmlformats.org/officeDocument/2006/math">
                    <m:f>
                      <m:fPr>
                        <m:ctrlPr>
                          <a:rPr lang="en-US" altLang="zh-CN" sz="2400" i="1">
                            <a:solidFill>
                              <a:srgbClr val="FF0000"/>
                            </a:solidFill>
                            <a:latin typeface="Cambria Math"/>
                            <a:ea typeface="黑体" panose="02010609060101010101" pitchFamily="49" charset="-122"/>
                            <a:cs typeface="Times New Roman" pitchFamily="18" charset="0"/>
                          </a:rPr>
                        </m:ctrlPr>
                      </m:fPr>
                      <m:num>
                        <m:r>
                          <m:rPr>
                            <m:nor/>
                          </m:rPr>
                          <a:rPr lang="en-US" altLang="zh-CN" sz="2400" i="1" dirty="0">
                            <a:solidFill>
                              <a:srgbClr val="FF0000"/>
                            </a:solidFill>
                            <a:latin typeface="Times New Roman" pitchFamily="18" charset="0"/>
                            <a:ea typeface="黑体" panose="02010609060101010101" pitchFamily="49" charset="-122"/>
                            <a:cs typeface="Times New Roman" pitchFamily="18" charset="0"/>
                          </a:rPr>
                          <m:t>a</m:t>
                        </m:r>
                        <m:r>
                          <m:rPr>
                            <m:nor/>
                          </m:rPr>
                          <a:rPr lang="en-US" altLang="zh-CN" sz="2400" baseline="30000" dirty="0">
                            <a:solidFill>
                              <a:srgbClr val="FF0000"/>
                            </a:solidFill>
                            <a:latin typeface="Times New Roman" pitchFamily="18" charset="0"/>
                            <a:ea typeface="黑体" panose="02010609060101010101" pitchFamily="49" charset="-122"/>
                            <a:cs typeface="Times New Roman" pitchFamily="18" charset="0"/>
                          </a:rPr>
                          <m:t>2</m:t>
                        </m:r>
                        <m:r>
                          <a:rPr lang="zh-CN" altLang="en-US" sz="2400" i="1" dirty="0">
                            <a:solidFill>
                              <a:srgbClr val="FF0000"/>
                            </a:solidFill>
                            <a:latin typeface="Cambria Math"/>
                            <a:ea typeface="黑体" panose="02010609060101010101" pitchFamily="49" charset="-122"/>
                            <a:cs typeface="Times New Roman" pitchFamily="18" charset="0"/>
                          </a:rPr>
                          <m:t>−</m:t>
                        </m:r>
                        <m:r>
                          <m:rPr>
                            <m:nor/>
                          </m:rPr>
                          <a:rPr lang="en-US" altLang="zh-CN" sz="2400" i="1" dirty="0">
                            <a:solidFill>
                              <a:srgbClr val="FF0000"/>
                            </a:solidFill>
                            <a:latin typeface="Times New Roman" pitchFamily="18" charset="0"/>
                            <a:ea typeface="黑体" panose="02010609060101010101" pitchFamily="49" charset="-122"/>
                            <a:cs typeface="Times New Roman" pitchFamily="18" charset="0"/>
                          </a:rPr>
                          <m:t>b</m:t>
                        </m:r>
                        <m:r>
                          <m:rPr>
                            <m:nor/>
                          </m:rPr>
                          <a:rPr lang="en-US" altLang="zh-CN" sz="2400" baseline="30000" dirty="0">
                            <a:solidFill>
                              <a:srgbClr val="FF0000"/>
                            </a:solidFill>
                            <a:latin typeface="Times New Roman" pitchFamily="18" charset="0"/>
                            <a:ea typeface="黑体" panose="02010609060101010101" pitchFamily="49" charset="-122"/>
                            <a:cs typeface="Times New Roman" pitchFamily="18" charset="0"/>
                          </a:rPr>
                          <m:t>3</m:t>
                        </m:r>
                      </m:num>
                      <m:den>
                        <m:r>
                          <m:rPr>
                            <m:nor/>
                          </m:rPr>
                          <a:rPr lang="en-US" altLang="zh-CN" sz="2400" i="1" dirty="0">
                            <a:solidFill>
                              <a:srgbClr val="FF0000"/>
                            </a:solidFill>
                            <a:latin typeface="Times New Roman" pitchFamily="18" charset="0"/>
                            <a:ea typeface="黑体" panose="02010609060101010101" pitchFamily="49" charset="-122"/>
                            <a:cs typeface="Times New Roman" pitchFamily="18" charset="0"/>
                          </a:rPr>
                          <m:t>ab</m:t>
                        </m:r>
                      </m:den>
                    </m:f>
                  </m:oMath>
                </a14:m>
                <a:r>
                  <a:rPr lang="en-US" altLang="zh-CN"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  </a:t>
                </a:r>
                <a:r>
                  <a:rPr lang="zh-CN" altLang="en-US"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a:t>
                </a:r>
                <a:r>
                  <a:rPr lang="en-US" altLang="zh-CN" sz="2400" dirty="0">
                    <a:solidFill>
                      <a:srgbClr val="FF0000"/>
                    </a:solidFill>
                    <a:ea typeface="黑体" panose="02010609060101010101" pitchFamily="49" charset="-122"/>
                    <a:cs typeface="Times New Roman" pitchFamily="18" charset="0"/>
                  </a:rPr>
                  <a:t> </a:t>
                </a:r>
                <a14:m>
                  <m:oMath xmlns:m="http://schemas.openxmlformats.org/officeDocument/2006/math">
                    <m:f>
                      <m:fPr>
                        <m:ctrlPr>
                          <a:rPr lang="en-US" altLang="zh-CN" sz="2400" i="1">
                            <a:solidFill>
                              <a:srgbClr val="FF0000"/>
                            </a:solidFill>
                            <a:latin typeface="Cambria Math"/>
                            <a:ea typeface="黑体" panose="02010609060101010101" pitchFamily="49" charset="-122"/>
                            <a:cs typeface="Times New Roman" pitchFamily="18" charset="0"/>
                          </a:rPr>
                        </m:ctrlPr>
                      </m:fPr>
                      <m:num>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0.5</m:t>
                        </m:r>
                        <m:r>
                          <m:rPr>
                            <m:nor/>
                          </m:rPr>
                          <a:rPr lang="en-US" altLang="zh-CN" sz="2400" baseline="30000" dirty="0">
                            <a:solidFill>
                              <a:srgbClr val="FF0000"/>
                            </a:solidFill>
                            <a:latin typeface="Times New Roman" pitchFamily="18" charset="0"/>
                            <a:ea typeface="黑体" panose="02010609060101010101" pitchFamily="49" charset="-122"/>
                            <a:cs typeface="Times New Roman" pitchFamily="18" charset="0"/>
                          </a:rPr>
                          <m:t>2</m:t>
                        </m:r>
                        <m:r>
                          <a:rPr lang="zh-CN" altLang="en-US" sz="2400" i="1" dirty="0">
                            <a:solidFill>
                              <a:srgbClr val="FF0000"/>
                            </a:solidFill>
                            <a:latin typeface="Cambria Math"/>
                            <a:ea typeface="黑体" panose="02010609060101010101" pitchFamily="49" charset="-122"/>
                            <a:cs typeface="Times New Roman" pitchFamily="18" charset="0"/>
                          </a:rPr>
                          <m:t>−</m:t>
                        </m:r>
                        <m:r>
                          <a:rPr lang="zh-CN" altLang="en-US" sz="2400" i="1" dirty="0">
                            <a:solidFill>
                              <a:srgbClr val="FF0000"/>
                            </a:solidFill>
                            <a:latin typeface="Cambria Math"/>
                            <a:ea typeface="黑体" panose="02010609060101010101" pitchFamily="49" charset="-122"/>
                            <a:cs typeface="Times New Roman" pitchFamily="18" charset="0"/>
                            <a:sym typeface="Arial" panose="020B0604020202020204" pitchFamily="34" charset="0"/>
                          </a:rPr>
                          <m:t>（</m:t>
                        </m:r>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−2</m:t>
                        </m:r>
                        <m:r>
                          <a:rPr lang="zh-CN" altLang="en-US" sz="2400" i="1" dirty="0">
                            <a:solidFill>
                              <a:srgbClr val="FF0000"/>
                            </a:solidFill>
                            <a:latin typeface="Cambria Math"/>
                            <a:ea typeface="黑体" panose="02010609060101010101" pitchFamily="49" charset="-122"/>
                            <a:cs typeface="Times New Roman" pitchFamily="18" charset="0"/>
                            <a:sym typeface="Arial" panose="020B0604020202020204" pitchFamily="34" charset="0"/>
                          </a:rPr>
                          <m:t>）</m:t>
                        </m:r>
                        <m:r>
                          <m:rPr>
                            <m:nor/>
                          </m:rPr>
                          <a:rPr lang="en-US" altLang="zh-CN" sz="2400" baseline="30000" dirty="0">
                            <a:solidFill>
                              <a:srgbClr val="FF0000"/>
                            </a:solidFill>
                            <a:latin typeface="Times New Roman" pitchFamily="18" charset="0"/>
                            <a:ea typeface="黑体" panose="02010609060101010101" pitchFamily="49" charset="-122"/>
                            <a:cs typeface="Times New Roman" pitchFamily="18" charset="0"/>
                          </a:rPr>
                          <m:t>3</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0.5</m:t>
                        </m:r>
                        <m:r>
                          <a:rPr lang="en-US" altLang="zh-CN" sz="2400" b="0" i="1" dirty="0" smtClean="0">
                            <a:solidFill>
                              <a:srgbClr val="FF0000"/>
                            </a:solidFill>
                            <a:latin typeface="Cambria Math"/>
                            <a:ea typeface="黑体" panose="02010609060101010101" pitchFamily="49" charset="-122"/>
                            <a:cs typeface="Times New Roman" pitchFamily="18" charset="0"/>
                            <a:sym typeface="Arial" panose="020B0604020202020204" pitchFamily="34" charset="0"/>
                          </a:rPr>
                          <m:t>×</m:t>
                        </m:r>
                        <m:r>
                          <a:rPr lang="zh-CN" altLang="en-US" sz="2400" i="1" dirty="0">
                            <a:solidFill>
                              <a:srgbClr val="FF0000"/>
                            </a:solidFill>
                            <a:latin typeface="Cambria Math"/>
                            <a:ea typeface="黑体" panose="02010609060101010101" pitchFamily="49" charset="-122"/>
                            <a:cs typeface="Times New Roman" pitchFamily="18" charset="0"/>
                            <a:sym typeface="Arial" panose="020B0604020202020204" pitchFamily="34" charset="0"/>
                          </a:rPr>
                          <m:t>（</m:t>
                        </m:r>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−2</m:t>
                        </m:r>
                        <m:r>
                          <a:rPr lang="zh-CN" altLang="en-US" sz="2400" i="1" dirty="0">
                            <a:solidFill>
                              <a:srgbClr val="FF0000"/>
                            </a:solidFill>
                            <a:latin typeface="Cambria Math"/>
                            <a:ea typeface="黑体" panose="02010609060101010101" pitchFamily="49" charset="-122"/>
                            <a:cs typeface="Times New Roman" pitchFamily="18" charset="0"/>
                            <a:sym typeface="Arial" panose="020B0604020202020204" pitchFamily="34" charset="0"/>
                          </a:rPr>
                          <m:t>）</m:t>
                        </m:r>
                      </m:den>
                    </m:f>
                  </m:oMath>
                </a14:m>
                <a:r>
                  <a:rPr lang="zh-CN" altLang="en-US" sz="24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 ＝</a:t>
                </a:r>
                <a:r>
                  <a:rPr lang="en-US" altLang="zh-CN" sz="2400" dirty="0">
                    <a:solidFill>
                      <a:srgbClr val="FF0000"/>
                    </a:solidFill>
                    <a:ea typeface="黑体" panose="02010609060101010101" pitchFamily="49" charset="-122"/>
                    <a:cs typeface="Times New Roman" pitchFamily="18" charset="0"/>
                  </a:rPr>
                  <a:t> </a:t>
                </a:r>
                <a14:m>
                  <m:oMath xmlns:m="http://schemas.openxmlformats.org/officeDocument/2006/math">
                    <m:f>
                      <m:fPr>
                        <m:ctrlPr>
                          <a:rPr lang="en-US" altLang="zh-CN" sz="2400" i="1">
                            <a:solidFill>
                              <a:srgbClr val="FF0000"/>
                            </a:solidFill>
                            <a:latin typeface="Cambria Math"/>
                            <a:ea typeface="黑体" panose="02010609060101010101" pitchFamily="49" charset="-122"/>
                            <a:cs typeface="Times New Roman" pitchFamily="18" charset="0"/>
                          </a:rPr>
                        </m:ctrlPr>
                      </m:fPr>
                      <m:num>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0.</m:t>
                        </m:r>
                        <m:r>
                          <m:rPr>
                            <m:nor/>
                          </m:rPr>
                          <a:rPr lang="en-US" altLang="zh-CN" sz="2400" b="0" i="0" dirty="0" smtClean="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2</m:t>
                        </m:r>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5</m:t>
                        </m:r>
                        <m:r>
                          <a:rPr lang="zh-CN" altLang="en-US" sz="2400" b="0" i="0" dirty="0" smtClean="0">
                            <a:solidFill>
                              <a:srgbClr val="FF0000"/>
                            </a:solidFill>
                            <a:latin typeface="Cambria Math"/>
                            <a:ea typeface="黑体" panose="02010609060101010101" pitchFamily="49" charset="-122"/>
                            <a:cs typeface="Times New Roman" pitchFamily="18" charset="0"/>
                          </a:rPr>
                          <m:t>＋</m:t>
                        </m:r>
                        <m:r>
                          <m:rPr>
                            <m:nor/>
                          </m:rPr>
                          <a:rPr lang="en-US" altLang="zh-CN" sz="2400" b="0" i="0" dirty="0" smtClean="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8</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m:t>
                        </m:r>
                        <m:r>
                          <m:rPr>
                            <m:nor/>
                          </m:rPr>
                          <a:rPr lang="en-US" altLang="zh-CN" sz="2400" b="0" i="0" dirty="0" smtClean="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m:t>1</m:t>
                        </m:r>
                      </m:den>
                    </m:f>
                  </m:oMath>
                </a14:m>
                <a:r>
                  <a:rPr lang="zh-CN" altLang="en-US"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a:t>
                </a:r>
                <a:r>
                  <a:rPr lang="en-US" altLang="zh-CN"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﹣8.25.</a:t>
                </a:r>
                <a:r>
                  <a:rPr lang="zh-CN" altLang="en-US" sz="24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 </a:t>
                </a:r>
                <a:endParaRPr lang="zh-CN" altLang="en-US" sz="24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endParaRPr>
              </a:p>
            </p:txBody>
          </p:sp>
        </mc:Choice>
        <mc:Fallback xmlns="">
          <p:sp>
            <p:nvSpPr>
              <p:cNvPr id="12296" name="文本框 14"/>
              <p:cNvSpPr>
                <a:spLocks noRot="1" noChangeAspect="1" noMove="1" noResize="1" noEditPoints="1" noAdjustHandles="1" noChangeArrowheads="1" noChangeShapeType="1" noTextEdit="1"/>
              </p:cNvSpPr>
              <p:nvPr>
                <p:custDataLst>
                  <p:tags r:id="rId5"/>
                </p:custDataLst>
              </p:nvPr>
            </p:nvSpPr>
            <p:spPr>
              <a:xfrm>
                <a:off x="1617010" y="2979990"/>
                <a:ext cx="7059445" cy="1623586"/>
              </a:xfrm>
              <a:prstGeom prst="rect">
                <a:avLst/>
              </a:prstGeom>
              <a:blipFill rotWithShape="1">
                <a:blip r:embed="rId6"/>
                <a:stretch>
                  <a:fillRect l="-1295"/>
                </a:stretch>
              </a:blipFill>
              <a:ln>
                <a:noFill/>
                <a:miter lim="800000"/>
              </a:ln>
            </p:spPr>
            <p:txBody>
              <a:bodyPr/>
              <a:lstStyle/>
              <a:p>
                <a:r>
                  <a:rPr lang="zh-CN" altLang="en-US">
                    <a:noFill/>
                  </a:rPr>
                  <a:t> </a:t>
                </a:r>
              </a:p>
            </p:txBody>
          </p:sp>
        </mc:Fallback>
      </mc:AlternateContent>
      <p:sp>
        <p:nvSpPr>
          <p:cNvPr id="12300" name="文本框 8"/>
          <p:cNvSpPr/>
          <p:nvPr>
            <p:custDataLst>
              <p:tags r:id="rId3"/>
            </p:custDataLst>
          </p:nvPr>
        </p:nvSpPr>
        <p:spPr>
          <a:xfrm>
            <a:off x="2341574" y="1779661"/>
            <a:ext cx="4752528" cy="1200329"/>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r>
              <a:rPr lang="en-US" altLang="zh-CN" sz="2400" i="1" dirty="0">
                <a:solidFill>
                  <a:srgbClr val="FF0000"/>
                </a:solidFill>
                <a:latin typeface="Times New Roman" pitchFamily="18" charset="0"/>
                <a:ea typeface="黑体" panose="02010609060101010101" pitchFamily="49" charset="-122"/>
                <a:cs typeface="Times New Roman" pitchFamily="18" charset="0"/>
              </a:rPr>
              <a:t>x</a:t>
            </a:r>
            <a:r>
              <a:rPr lang="en-US" altLang="zh-CN" sz="2400" baseline="30000" dirty="0">
                <a:solidFill>
                  <a:srgbClr val="FF0000"/>
                </a:solidFill>
                <a:latin typeface="Times New Roman" pitchFamily="18" charset="0"/>
                <a:ea typeface="黑体" panose="02010609060101010101" pitchFamily="49" charset="-122"/>
                <a:cs typeface="Times New Roman" pitchFamily="18" charset="0"/>
              </a:rPr>
              <a:t> 2</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dirty="0">
                <a:solidFill>
                  <a:srgbClr val="FF0000"/>
                </a:solidFill>
                <a:latin typeface="Times New Roman" pitchFamily="18" charset="0"/>
                <a:ea typeface="黑体" panose="02010609060101010101" pitchFamily="49" charset="-122"/>
                <a:cs typeface="Times New Roman" pitchFamily="18" charset="0"/>
              </a:rPr>
              <a:t> 3</a:t>
            </a:r>
            <a:r>
              <a:rPr lang="zh-CN" altLang="en-US" sz="2400" baseline="30000" dirty="0">
                <a:solidFill>
                  <a:srgbClr val="FF0000"/>
                </a:solidFill>
                <a:latin typeface="Times New Roman" pitchFamily="18" charset="0"/>
                <a:ea typeface="黑体" panose="02010609060101010101" pitchFamily="49" charset="-122"/>
                <a:cs typeface="Times New Roman" pitchFamily="18" charset="0"/>
              </a:rPr>
              <a:t> </a:t>
            </a:r>
            <a:r>
              <a:rPr lang="en-US" altLang="zh-CN" sz="2400" i="1" dirty="0">
                <a:solidFill>
                  <a:srgbClr val="FF0000"/>
                </a:solidFill>
                <a:latin typeface="Times New Roman" pitchFamily="18" charset="0"/>
                <a:ea typeface="黑体" panose="02010609060101010101" pitchFamily="49" charset="-122"/>
                <a:cs typeface="Times New Roman" pitchFamily="18" charset="0"/>
              </a:rPr>
              <a:t>x</a:t>
            </a:r>
            <a:r>
              <a:rPr lang="zh-CN" altLang="en-US" sz="2400" baseline="30000" dirty="0">
                <a:solidFill>
                  <a:srgbClr val="FF0000"/>
                </a:solidFill>
                <a:latin typeface="Times New Roman" pitchFamily="18" charset="0"/>
                <a:ea typeface="黑体" panose="02010609060101010101" pitchFamily="49" charset="-122"/>
                <a:cs typeface="Times New Roman" pitchFamily="18" charset="0"/>
              </a:rPr>
              <a:t> </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5</a:t>
            </a:r>
          </a:p>
          <a:p>
            <a:pPr lvl="0"/>
            <a:r>
              <a:rPr lang="zh-CN" altLang="en-US" sz="2400" dirty="0" smtClean="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cs typeface="Times New Roman" pitchFamily="18" charset="0"/>
              </a:rPr>
              <a:t>=</a:t>
            </a:r>
            <a:r>
              <a:rPr lang="zh-CN" altLang="en-US" sz="2400" dirty="0" smtClean="0">
                <a:solidFill>
                  <a:srgbClr val="FF0000"/>
                </a:solidFill>
                <a:latin typeface="Times New Roman" pitchFamily="18" charset="0"/>
                <a:cs typeface="Times New Roman" pitchFamily="18" charset="0"/>
              </a:rPr>
              <a:t>（</a:t>
            </a:r>
            <a:r>
              <a:rPr lang="en-US" altLang="zh-CN" sz="2400" dirty="0">
                <a:solidFill>
                  <a:srgbClr val="FF0000"/>
                </a:solidFill>
                <a:latin typeface="Times New Roman" pitchFamily="18" charset="0"/>
                <a:cs typeface="Times New Roman" pitchFamily="18" charset="0"/>
              </a:rPr>
              <a:t> -3 </a:t>
            </a:r>
            <a:r>
              <a:rPr lang="zh-CN" altLang="en-US" sz="2400" dirty="0" smtClean="0">
                <a:solidFill>
                  <a:srgbClr val="FF0000"/>
                </a:solidFill>
                <a:latin typeface="Times New Roman" pitchFamily="18" charset="0"/>
                <a:cs typeface="Times New Roman" pitchFamily="18" charset="0"/>
              </a:rPr>
              <a:t>）</a:t>
            </a:r>
            <a:r>
              <a:rPr lang="en-US" altLang="zh-CN" sz="2400" baseline="30000" dirty="0">
                <a:solidFill>
                  <a:srgbClr val="FF0000"/>
                </a:solidFill>
                <a:latin typeface="Times New Roman" pitchFamily="18" charset="0"/>
                <a:ea typeface="黑体" panose="02010609060101010101" pitchFamily="49" charset="-122"/>
                <a:cs typeface="Times New Roman" pitchFamily="18" charset="0"/>
              </a:rPr>
              <a:t> 2</a:t>
            </a:r>
            <a:r>
              <a:rPr lang="en-US" altLang="zh-CN" sz="2400" dirty="0" smtClean="0">
                <a:solidFill>
                  <a:srgbClr val="FF0000"/>
                </a:solidFill>
                <a:latin typeface="Times New Roman" pitchFamily="18" charset="0"/>
                <a:cs typeface="Times New Roman" pitchFamily="18" charset="0"/>
              </a:rPr>
              <a:t> </a:t>
            </a:r>
            <a:r>
              <a:rPr lang="en-US" altLang="zh-CN" sz="2400" dirty="0">
                <a:solidFill>
                  <a:srgbClr val="FF0000"/>
                </a:solidFill>
                <a:latin typeface="Times New Roman" pitchFamily="18" charset="0"/>
                <a:cs typeface="Times New Roman" pitchFamily="18" charset="0"/>
              </a:rPr>
              <a:t>-3×(-3)+5</a:t>
            </a:r>
          </a:p>
          <a:p>
            <a:pPr lvl="0"/>
            <a:r>
              <a:rPr lang="en-US" altLang="zh-CN" sz="2400" dirty="0">
                <a:solidFill>
                  <a:srgbClr val="FF0000"/>
                </a:solidFill>
                <a:latin typeface="Times New Roman" pitchFamily="18" charset="0"/>
                <a:cs typeface="Times New Roman" pitchFamily="18" charset="0"/>
              </a:rPr>
              <a:t>=23.</a:t>
            </a:r>
          </a:p>
        </p:txBody>
      </p:sp>
    </p:spTree>
    <p:extLst>
      <p:ext uri="{BB962C8B-B14F-4D97-AF65-F5344CB8AC3E}">
        <p14:creationId xmlns:p14="http://schemas.microsoft.com/office/powerpoint/2010/main" val="3205856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95"/>
                                        </p:tgtEl>
                                        <p:attrNameLst>
                                          <p:attrName>style.visibility</p:attrName>
                                        </p:attrNameLst>
                                      </p:cBhvr>
                                      <p:to>
                                        <p:strVal val="visible"/>
                                      </p:to>
                                    </p:set>
                                    <p:anim calcmode="lin" valueType="num">
                                      <p:cBhvr additive="base">
                                        <p:cTn id="7" dur="500" fill="hold"/>
                                        <p:tgtEl>
                                          <p:spTgt spid="12295"/>
                                        </p:tgtEl>
                                        <p:attrNameLst>
                                          <p:attrName>ppt_x</p:attrName>
                                        </p:attrNameLst>
                                      </p:cBhvr>
                                      <p:tavLst>
                                        <p:tav tm="0">
                                          <p:val>
                                            <p:strVal val="#ppt_x"/>
                                          </p:val>
                                        </p:tav>
                                        <p:tav tm="100000">
                                          <p:val>
                                            <p:strVal val="#ppt_x"/>
                                          </p:val>
                                        </p:tav>
                                      </p:tavLst>
                                    </p:anim>
                                    <p:anim calcmode="lin" valueType="num">
                                      <p:cBhvr additive="base">
                                        <p:cTn id="8" dur="500" fill="hold"/>
                                        <p:tgtEl>
                                          <p:spTgt spid="1229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300"/>
                                        </p:tgtEl>
                                        <p:attrNameLst>
                                          <p:attrName>style.visibility</p:attrName>
                                        </p:attrNameLst>
                                      </p:cBhvr>
                                      <p:to>
                                        <p:strVal val="visible"/>
                                      </p:to>
                                    </p:set>
                                    <p:anim calcmode="lin" valueType="num">
                                      <p:cBhvr additive="base">
                                        <p:cTn id="11" dur="500" fill="hold"/>
                                        <p:tgtEl>
                                          <p:spTgt spid="12300"/>
                                        </p:tgtEl>
                                        <p:attrNameLst>
                                          <p:attrName>ppt_x</p:attrName>
                                        </p:attrNameLst>
                                      </p:cBhvr>
                                      <p:tavLst>
                                        <p:tav tm="0">
                                          <p:val>
                                            <p:strVal val="#ppt_x"/>
                                          </p:val>
                                        </p:tav>
                                        <p:tav tm="100000">
                                          <p:val>
                                            <p:strVal val="#ppt_x"/>
                                          </p:val>
                                        </p:tav>
                                      </p:tavLst>
                                    </p:anim>
                                    <p:anim calcmode="lin" valueType="num">
                                      <p:cBhvr additive="base">
                                        <p:cTn id="12" dur="500" fill="hold"/>
                                        <p:tgtEl>
                                          <p:spTgt spid="1230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296"/>
                                        </p:tgtEl>
                                        <p:attrNameLst>
                                          <p:attrName>style.visibility</p:attrName>
                                        </p:attrNameLst>
                                      </p:cBhvr>
                                      <p:to>
                                        <p:strVal val="visible"/>
                                      </p:to>
                                    </p:set>
                                    <p:anim calcmode="lin" valueType="num">
                                      <p:cBhvr additive="base">
                                        <p:cTn id="17" dur="500" fill="hold"/>
                                        <p:tgtEl>
                                          <p:spTgt spid="12296"/>
                                        </p:tgtEl>
                                        <p:attrNameLst>
                                          <p:attrName>ppt_x</p:attrName>
                                        </p:attrNameLst>
                                      </p:cBhvr>
                                      <p:tavLst>
                                        <p:tav tm="0">
                                          <p:val>
                                            <p:strVal val="#ppt_x"/>
                                          </p:val>
                                        </p:tav>
                                        <p:tav tm="100000">
                                          <p:val>
                                            <p:strVal val="#ppt_x"/>
                                          </p:val>
                                        </p:tav>
                                      </p:tavLst>
                                    </p:anim>
                                    <p:anim calcmode="lin" valueType="num">
                                      <p:cBhvr additive="base">
                                        <p:cTn id="18" dur="500" fill="hold"/>
                                        <p:tgtEl>
                                          <p:spTgt spid="122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p:bldP spid="12296" grpId="0"/>
      <p:bldP spid="123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矩形 11"/>
          <p:cNvSpPr/>
          <p:nvPr>
            <p:custDataLst>
              <p:tags r:id="rId1"/>
            </p:custDataLst>
          </p:nvPr>
        </p:nvSpPr>
        <p:spPr>
          <a:xfrm>
            <a:off x="901414" y="1098366"/>
            <a:ext cx="8470900" cy="646352"/>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lnSpc>
                <a:spcPct val="150000"/>
              </a:lnSpc>
            </a:pPr>
            <a:r>
              <a:rPr lang="en-US" altLang="zh-CN" sz="2400" dirty="0" smtClean="0">
                <a:solidFill>
                  <a:schemeClr val="tx1"/>
                </a:solidFill>
                <a:latin typeface="Times New Roman" pitchFamily="18" charset="0"/>
                <a:ea typeface="黑体" panose="02010609060101010101" pitchFamily="49" charset="-122"/>
                <a:cs typeface="Times New Roman" pitchFamily="18" charset="0"/>
              </a:rPr>
              <a:t>2</a:t>
            </a:r>
            <a:r>
              <a:rPr lang="en-US" sz="2400" dirty="0" smtClean="0">
                <a:solidFill>
                  <a:schemeClr val="tx1"/>
                </a:solidFill>
                <a:latin typeface="Times New Roman" pitchFamily="18" charset="0"/>
                <a:ea typeface="黑体" panose="02010609060101010101" pitchFamily="49" charset="-122"/>
                <a:cs typeface="Times New Roman" pitchFamily="18" charset="0"/>
              </a:rPr>
              <a:t>.</a:t>
            </a:r>
            <a:r>
              <a:rPr lang="zh-CN" altLang="en-US" sz="2400" dirty="0" smtClean="0">
                <a:latin typeface="Times New Roman" pitchFamily="18" charset="0"/>
                <a:ea typeface="黑体" panose="02010609060101010101" pitchFamily="49" charset="-122"/>
                <a:cs typeface="Times New Roman" pitchFamily="18" charset="0"/>
              </a:rPr>
              <a:t>已知 </a:t>
            </a:r>
            <a:r>
              <a:rPr lang="en-US" altLang="zh-CN" sz="2400" i="1" dirty="0">
                <a:solidFill>
                  <a:srgbClr val="000000"/>
                </a:solidFill>
                <a:latin typeface="Times New Roman" pitchFamily="18" charset="0"/>
                <a:ea typeface="黑体" panose="02010609060101010101" pitchFamily="49" charset="-122"/>
                <a:cs typeface="Times New Roman" pitchFamily="18" charset="0"/>
                <a:sym typeface="+mn-ea"/>
              </a:rPr>
              <a:t>a</a:t>
            </a:r>
            <a:r>
              <a:rPr lang="en-US" altLang="zh-CN" sz="2400" baseline="30000" dirty="0">
                <a:solidFill>
                  <a:srgbClr val="000000"/>
                </a:solidFill>
                <a:latin typeface="Times New Roman" pitchFamily="18" charset="0"/>
                <a:ea typeface="黑体" panose="02010609060101010101" pitchFamily="49" charset="-122"/>
                <a:cs typeface="Times New Roman" pitchFamily="18" charset="0"/>
                <a:sym typeface="+mn-ea"/>
              </a:rPr>
              <a:t>2</a:t>
            </a:r>
            <a:r>
              <a:rPr lang="zh-CN" altLang="zh-CN" sz="2400" dirty="0" smtClean="0">
                <a:solidFill>
                  <a:srgbClr val="000000"/>
                </a:solidFill>
                <a:latin typeface="Times New Roman" pitchFamily="18" charset="0"/>
                <a:ea typeface="黑体" panose="02010609060101010101" pitchFamily="49" charset="-122"/>
                <a:cs typeface="Times New Roman" pitchFamily="18" charset="0"/>
                <a:sym typeface="+mn-ea"/>
              </a:rPr>
              <a:t>＋</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2</a:t>
            </a:r>
            <a:r>
              <a:rPr lang="en-US" altLang="zh-CN" sz="2400" i="1" dirty="0" smtClean="0">
                <a:solidFill>
                  <a:srgbClr val="000000"/>
                </a:solidFill>
                <a:latin typeface="Times New Roman" pitchFamily="18" charset="0"/>
                <a:ea typeface="黑体" panose="02010609060101010101" pitchFamily="49" charset="-122"/>
                <a:cs typeface="Times New Roman" pitchFamily="18" charset="0"/>
                <a:sym typeface="+mn-ea"/>
              </a:rPr>
              <a:t>a</a:t>
            </a:r>
            <a:r>
              <a:rPr lang="zh-CN" altLang="en-US" sz="2400" dirty="0" smtClean="0">
                <a:solidFill>
                  <a:srgbClr val="000000"/>
                </a:solidFill>
                <a:latin typeface="Times New Roman" pitchFamily="18" charset="0"/>
                <a:ea typeface="黑体" panose="02010609060101010101" pitchFamily="49" charset="-122"/>
                <a:cs typeface="Times New Roman" pitchFamily="18" charset="0"/>
                <a:sym typeface="+mn-ea"/>
              </a:rPr>
              <a:t>＝</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1</a:t>
            </a:r>
            <a:r>
              <a:rPr lang="en-US" altLang="zh-CN" sz="2400" dirty="0" smtClean="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rPr>
              <a:t>求 </a:t>
            </a:r>
            <a:r>
              <a:rPr lang="en-US" altLang="zh-CN" sz="2400" dirty="0" smtClean="0">
                <a:latin typeface="Times New Roman" pitchFamily="18" charset="0"/>
                <a:ea typeface="黑体" panose="02010609060101010101" pitchFamily="49" charset="-122"/>
                <a:cs typeface="Times New Roman" pitchFamily="18" charset="0"/>
              </a:rPr>
              <a:t>3</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i="1" dirty="0">
                <a:solidFill>
                  <a:srgbClr val="000000"/>
                </a:solidFill>
                <a:latin typeface="Times New Roman" pitchFamily="18" charset="0"/>
                <a:ea typeface="黑体" panose="02010609060101010101" pitchFamily="49" charset="-122"/>
                <a:cs typeface="Times New Roman" pitchFamily="18" charset="0"/>
                <a:sym typeface="+mn-ea"/>
              </a:rPr>
              <a:t> a</a:t>
            </a:r>
            <a:r>
              <a:rPr lang="en-US" altLang="zh-CN" sz="2400" baseline="30000" dirty="0">
                <a:solidFill>
                  <a:srgbClr val="000000"/>
                </a:solidFill>
                <a:latin typeface="Times New Roman" pitchFamily="18" charset="0"/>
                <a:ea typeface="黑体" panose="02010609060101010101" pitchFamily="49" charset="-122"/>
                <a:cs typeface="Times New Roman" pitchFamily="18" charset="0"/>
                <a:sym typeface="+mn-ea"/>
              </a:rPr>
              <a:t>2</a:t>
            </a:r>
            <a:r>
              <a:rPr lang="zh-CN" altLang="zh-CN" sz="2400" dirty="0">
                <a:solidFill>
                  <a:srgbClr val="000000"/>
                </a:solidFill>
                <a:latin typeface="Times New Roman" pitchFamily="18" charset="0"/>
                <a:ea typeface="黑体" panose="02010609060101010101" pitchFamily="49" charset="-122"/>
                <a:cs typeface="Times New Roman" pitchFamily="18" charset="0"/>
                <a:sym typeface="+mn-ea"/>
              </a:rPr>
              <a:t>＋</a:t>
            </a:r>
            <a:r>
              <a:rPr lang="en-US" altLang="zh-CN" sz="2400" dirty="0">
                <a:solidFill>
                  <a:srgbClr val="000000"/>
                </a:solidFill>
                <a:latin typeface="Times New Roman" pitchFamily="18" charset="0"/>
                <a:ea typeface="黑体" panose="02010609060101010101" pitchFamily="49" charset="-122"/>
                <a:cs typeface="Times New Roman" pitchFamily="18" charset="0"/>
                <a:sym typeface="+mn-ea"/>
              </a:rPr>
              <a:t>2</a:t>
            </a:r>
            <a:r>
              <a:rPr lang="en-US" altLang="zh-CN" sz="2400" i="1" dirty="0">
                <a:solidFill>
                  <a:srgbClr val="000000"/>
                </a:solidFill>
                <a:latin typeface="Times New Roman" pitchFamily="18" charset="0"/>
                <a:ea typeface="黑体" panose="02010609060101010101" pitchFamily="49" charset="-122"/>
                <a:cs typeface="Times New Roman" pitchFamily="18" charset="0"/>
                <a:sym typeface="+mn-ea"/>
              </a:rPr>
              <a:t>a </a:t>
            </a:r>
            <a:r>
              <a:rPr lang="zh-CN" altLang="en-US" sz="2400" dirty="0">
                <a:latin typeface="Times New Roman" pitchFamily="18" charset="0"/>
                <a:ea typeface="黑体" panose="02010609060101010101" pitchFamily="49" charset="-122"/>
                <a:cs typeface="Times New Roman" pitchFamily="18" charset="0"/>
                <a:sym typeface="+mn-ea"/>
              </a:rPr>
              <a:t>）</a:t>
            </a:r>
            <a:r>
              <a:rPr lang="zh-CN" altLang="en-US" sz="2400" dirty="0" smtClean="0">
                <a:latin typeface="Times New Roman" pitchFamily="18" charset="0"/>
                <a:ea typeface="黑体" panose="02010609060101010101" pitchFamily="49" charset="-122"/>
                <a:cs typeface="Times New Roman" pitchFamily="18" charset="0"/>
              </a:rPr>
              <a:t>＋</a:t>
            </a:r>
            <a:r>
              <a:rPr lang="en-US" altLang="zh-CN" sz="2400" dirty="0" smtClean="0">
                <a:latin typeface="Times New Roman" pitchFamily="18" charset="0"/>
                <a:ea typeface="黑体" panose="02010609060101010101" pitchFamily="49" charset="-122"/>
                <a:cs typeface="Times New Roman" pitchFamily="18" charset="0"/>
              </a:rPr>
              <a:t>2</a:t>
            </a:r>
            <a:r>
              <a:rPr lang="zh-CN" altLang="en-US" sz="2400" dirty="0" smtClean="0">
                <a:latin typeface="Times New Roman" pitchFamily="18" charset="0"/>
                <a:ea typeface="黑体" panose="02010609060101010101" pitchFamily="49" charset="-122"/>
                <a:cs typeface="Times New Roman" pitchFamily="18" charset="0"/>
              </a:rPr>
              <a:t>的</a:t>
            </a:r>
            <a:r>
              <a:rPr lang="zh-CN" altLang="en-US" sz="2400" dirty="0">
                <a:latin typeface="Times New Roman" pitchFamily="18" charset="0"/>
                <a:ea typeface="黑体" panose="02010609060101010101" pitchFamily="49" charset="-122"/>
                <a:cs typeface="Times New Roman" pitchFamily="18" charset="0"/>
              </a:rPr>
              <a:t>值</a:t>
            </a:r>
            <a:r>
              <a:rPr lang="en-US" altLang="zh-CN" sz="2400" dirty="0">
                <a:latin typeface="Times New Roman" pitchFamily="18" charset="0"/>
                <a:ea typeface="黑体" panose="02010609060101010101" pitchFamily="49" charset="-122"/>
                <a:cs typeface="Times New Roman" pitchFamily="18" charset="0"/>
              </a:rPr>
              <a:t>.</a:t>
            </a:r>
          </a:p>
        </p:txBody>
      </p:sp>
      <p:sp>
        <p:nvSpPr>
          <p:cNvPr id="14344" name="文本框 15"/>
          <p:cNvSpPr/>
          <p:nvPr>
            <p:custDataLst>
              <p:tags r:id="rId2"/>
            </p:custDataLst>
          </p:nvPr>
        </p:nvSpPr>
        <p:spPr>
          <a:xfrm>
            <a:off x="1304451" y="1674808"/>
            <a:ext cx="6162675" cy="689163"/>
          </a:xfrm>
          <a:prstGeom prst="rect">
            <a:avLst/>
          </a:prstGeom>
          <a:noFill/>
          <a:ln>
            <a:noFill/>
            <a:miter lim="800000"/>
          </a:ln>
        </p:spPr>
        <p:txBody>
          <a:bodyPr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lnSpc>
                <a:spcPct val="160000"/>
              </a:lnSpc>
            </a:pPr>
            <a:r>
              <a:rPr lang="zh-CN" altLang="en-US" sz="28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解：当 </a:t>
            </a:r>
            <a:r>
              <a:rPr lang="en-US" altLang="zh-CN" sz="2800" i="1" dirty="0">
                <a:solidFill>
                  <a:srgbClr val="FF0000"/>
                </a:solidFill>
                <a:latin typeface="Times New Roman" pitchFamily="18" charset="0"/>
                <a:ea typeface="黑体" panose="02010609060101010101" pitchFamily="49" charset="-122"/>
                <a:cs typeface="Times New Roman" pitchFamily="18" charset="0"/>
                <a:sym typeface="+mn-ea"/>
              </a:rPr>
              <a:t>a</a:t>
            </a:r>
            <a:r>
              <a:rPr lang="en-US" altLang="zh-CN" sz="2800" baseline="30000" dirty="0">
                <a:solidFill>
                  <a:srgbClr val="FF0000"/>
                </a:solidFill>
                <a:latin typeface="Times New Roman" pitchFamily="18" charset="0"/>
                <a:ea typeface="黑体" panose="02010609060101010101" pitchFamily="49" charset="-122"/>
                <a:cs typeface="Times New Roman" pitchFamily="18" charset="0"/>
                <a:sym typeface="+mn-ea"/>
              </a:rPr>
              <a:t>2</a:t>
            </a:r>
            <a:r>
              <a:rPr lang="zh-CN" altLang="zh-CN" sz="2800" dirty="0">
                <a:solidFill>
                  <a:srgbClr val="FF0000"/>
                </a:solidFill>
                <a:latin typeface="Times New Roman" pitchFamily="18" charset="0"/>
                <a:ea typeface="黑体" panose="02010609060101010101" pitchFamily="49" charset="-122"/>
                <a:cs typeface="Times New Roman" pitchFamily="18" charset="0"/>
                <a:sym typeface="+mn-ea"/>
              </a:rPr>
              <a:t>＋</a:t>
            </a:r>
            <a:r>
              <a:rPr lang="en-US" altLang="zh-CN" sz="2800" dirty="0">
                <a:solidFill>
                  <a:srgbClr val="FF0000"/>
                </a:solidFill>
                <a:latin typeface="Times New Roman" pitchFamily="18" charset="0"/>
                <a:ea typeface="黑体" panose="02010609060101010101" pitchFamily="49" charset="-122"/>
                <a:cs typeface="Times New Roman" pitchFamily="18" charset="0"/>
                <a:sym typeface="+mn-ea"/>
              </a:rPr>
              <a:t>2</a:t>
            </a:r>
            <a:r>
              <a:rPr lang="en-US" altLang="zh-CN" sz="2800" i="1" dirty="0">
                <a:solidFill>
                  <a:srgbClr val="FF0000"/>
                </a:solidFill>
                <a:latin typeface="Times New Roman" pitchFamily="18" charset="0"/>
                <a:ea typeface="黑体" panose="02010609060101010101" pitchFamily="49" charset="-122"/>
                <a:cs typeface="Times New Roman" pitchFamily="18" charset="0"/>
                <a:sym typeface="+mn-ea"/>
              </a:rPr>
              <a:t>a</a:t>
            </a:r>
            <a:r>
              <a:rPr lang="zh-CN" altLang="en-US" sz="2800" dirty="0">
                <a:solidFill>
                  <a:srgbClr val="FF0000"/>
                </a:solidFill>
                <a:latin typeface="Times New Roman" pitchFamily="18" charset="0"/>
                <a:ea typeface="黑体" panose="02010609060101010101" pitchFamily="49" charset="-122"/>
                <a:cs typeface="Times New Roman" pitchFamily="18" charset="0"/>
                <a:sym typeface="+mn-ea"/>
              </a:rPr>
              <a:t>＝</a:t>
            </a:r>
            <a:r>
              <a:rPr lang="en-US" altLang="zh-CN" sz="2800" dirty="0" smtClean="0">
                <a:solidFill>
                  <a:srgbClr val="FF0000"/>
                </a:solidFill>
                <a:latin typeface="Times New Roman" pitchFamily="18" charset="0"/>
                <a:ea typeface="黑体" panose="02010609060101010101" pitchFamily="49" charset="-122"/>
                <a:cs typeface="Times New Roman" pitchFamily="18" charset="0"/>
                <a:sym typeface="+mn-ea"/>
              </a:rPr>
              <a:t>1</a:t>
            </a:r>
            <a:r>
              <a:rPr lang="zh-CN" altLang="en-US" sz="2800" dirty="0" smtClean="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 </a:t>
            </a:r>
            <a:r>
              <a:rPr lang="zh-CN" altLang="en-US" sz="2800" dirty="0">
                <a:solidFill>
                  <a:srgbClr val="FF0000"/>
                </a:solidFill>
                <a:latin typeface="Times New Roman" pitchFamily="18" charset="0"/>
                <a:ea typeface="黑体" panose="02010609060101010101" pitchFamily="49" charset="-122"/>
                <a:cs typeface="Times New Roman" pitchFamily="18" charset="0"/>
                <a:sym typeface="宋体" panose="02010600030101010101" pitchFamily="2" charset="-122"/>
              </a:rPr>
              <a:t>时，</a:t>
            </a:r>
          </a:p>
        </p:txBody>
      </p:sp>
      <p:sp>
        <p:nvSpPr>
          <p:cNvPr id="14346" name="文本框 17"/>
          <p:cNvSpPr/>
          <p:nvPr>
            <p:custDataLst>
              <p:tags r:id="rId3"/>
            </p:custDataLst>
          </p:nvPr>
        </p:nvSpPr>
        <p:spPr>
          <a:xfrm>
            <a:off x="2053542" y="2421901"/>
            <a:ext cx="4123997" cy="1657633"/>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lnSpc>
                <a:spcPct val="125000"/>
              </a:lnSpc>
            </a:pPr>
            <a:r>
              <a:rPr lang="en-US" altLang="zh-CN" sz="2800" dirty="0">
                <a:solidFill>
                  <a:srgbClr val="FF0000"/>
                </a:solidFill>
                <a:latin typeface="Times New Roman" pitchFamily="18" charset="0"/>
                <a:ea typeface="黑体" panose="02010609060101010101" pitchFamily="49" charset="-122"/>
                <a:cs typeface="Times New Roman" pitchFamily="18" charset="0"/>
              </a:rPr>
              <a:t>3</a:t>
            </a:r>
            <a:r>
              <a:rPr lang="zh-CN" altLang="en-US" sz="2800" dirty="0">
                <a:solidFill>
                  <a:srgbClr val="FF0000"/>
                </a:solidFill>
                <a:latin typeface="Times New Roman" pitchFamily="18" charset="0"/>
                <a:ea typeface="黑体" panose="02010609060101010101" pitchFamily="49" charset="-122"/>
                <a:cs typeface="Times New Roman" pitchFamily="18" charset="0"/>
              </a:rPr>
              <a:t>（</a:t>
            </a:r>
            <a:r>
              <a:rPr lang="en-US" altLang="zh-CN" sz="2800" i="1" dirty="0">
                <a:solidFill>
                  <a:srgbClr val="FF0000"/>
                </a:solidFill>
                <a:latin typeface="Times New Roman" pitchFamily="18" charset="0"/>
                <a:ea typeface="黑体" panose="02010609060101010101" pitchFamily="49" charset="-122"/>
                <a:cs typeface="Times New Roman" pitchFamily="18" charset="0"/>
                <a:sym typeface="+mn-ea"/>
              </a:rPr>
              <a:t> a</a:t>
            </a:r>
            <a:r>
              <a:rPr lang="en-US" altLang="zh-CN" sz="2800" baseline="30000" dirty="0">
                <a:solidFill>
                  <a:srgbClr val="FF0000"/>
                </a:solidFill>
                <a:latin typeface="Times New Roman" pitchFamily="18" charset="0"/>
                <a:ea typeface="黑体" panose="02010609060101010101" pitchFamily="49" charset="-122"/>
                <a:cs typeface="Times New Roman" pitchFamily="18" charset="0"/>
                <a:sym typeface="+mn-ea"/>
              </a:rPr>
              <a:t>2</a:t>
            </a:r>
            <a:r>
              <a:rPr lang="zh-CN" altLang="zh-CN" sz="2800" dirty="0">
                <a:solidFill>
                  <a:srgbClr val="FF0000"/>
                </a:solidFill>
                <a:latin typeface="Times New Roman" pitchFamily="18" charset="0"/>
                <a:ea typeface="黑体" panose="02010609060101010101" pitchFamily="49" charset="-122"/>
                <a:cs typeface="Times New Roman" pitchFamily="18" charset="0"/>
                <a:sym typeface="+mn-ea"/>
              </a:rPr>
              <a:t>＋</a:t>
            </a:r>
            <a:r>
              <a:rPr lang="en-US" altLang="zh-CN" sz="2800" dirty="0">
                <a:solidFill>
                  <a:srgbClr val="FF0000"/>
                </a:solidFill>
                <a:latin typeface="Times New Roman" pitchFamily="18" charset="0"/>
                <a:ea typeface="黑体" panose="02010609060101010101" pitchFamily="49" charset="-122"/>
                <a:cs typeface="Times New Roman" pitchFamily="18" charset="0"/>
                <a:sym typeface="+mn-ea"/>
              </a:rPr>
              <a:t>2</a:t>
            </a:r>
            <a:r>
              <a:rPr lang="en-US" altLang="zh-CN" sz="2800" i="1" dirty="0">
                <a:solidFill>
                  <a:srgbClr val="FF0000"/>
                </a:solidFill>
                <a:latin typeface="Times New Roman" pitchFamily="18" charset="0"/>
                <a:ea typeface="黑体" panose="02010609060101010101" pitchFamily="49" charset="-122"/>
                <a:cs typeface="Times New Roman" pitchFamily="18" charset="0"/>
                <a:sym typeface="+mn-ea"/>
              </a:rPr>
              <a:t>a </a:t>
            </a:r>
            <a:r>
              <a:rPr lang="zh-CN" altLang="en-US" sz="2800" dirty="0">
                <a:solidFill>
                  <a:srgbClr val="FF0000"/>
                </a:solidFill>
                <a:latin typeface="Times New Roman" pitchFamily="18" charset="0"/>
                <a:ea typeface="黑体" panose="02010609060101010101" pitchFamily="49" charset="-122"/>
                <a:cs typeface="Times New Roman" pitchFamily="18" charset="0"/>
                <a:sym typeface="+mn-ea"/>
              </a:rPr>
              <a:t>）</a:t>
            </a:r>
            <a:r>
              <a:rPr lang="zh-CN" altLang="en-US" sz="2800" dirty="0">
                <a:solidFill>
                  <a:srgbClr val="FF0000"/>
                </a:solidFill>
                <a:latin typeface="Times New Roman" pitchFamily="18" charset="0"/>
                <a:ea typeface="黑体" panose="02010609060101010101" pitchFamily="49" charset="-122"/>
                <a:cs typeface="Times New Roman" pitchFamily="18" charset="0"/>
              </a:rPr>
              <a:t>＋</a:t>
            </a:r>
            <a:r>
              <a:rPr lang="en-US" altLang="zh-CN" sz="2800" dirty="0">
                <a:solidFill>
                  <a:srgbClr val="FF0000"/>
                </a:solidFill>
                <a:latin typeface="Times New Roman" pitchFamily="18" charset="0"/>
                <a:ea typeface="黑体" panose="02010609060101010101" pitchFamily="49" charset="-122"/>
                <a:cs typeface="Times New Roman" pitchFamily="18" charset="0"/>
              </a:rPr>
              <a:t>2 </a:t>
            </a:r>
            <a:endParaRPr lang="en-US" altLang="zh-CN" sz="2800" dirty="0" smtClean="0">
              <a:solidFill>
                <a:srgbClr val="FF0000"/>
              </a:solidFill>
              <a:latin typeface="Times New Roman" pitchFamily="18" charset="0"/>
              <a:ea typeface="黑体" panose="02010609060101010101" pitchFamily="49" charset="-122"/>
              <a:cs typeface="Times New Roman" pitchFamily="18" charset="0"/>
            </a:endParaRPr>
          </a:p>
          <a:p>
            <a:pPr lvl="0">
              <a:lnSpc>
                <a:spcPct val="125000"/>
              </a:lnSpc>
            </a:pPr>
            <a:r>
              <a:rPr lang="zh-CN" altLang="en-US" sz="2800" dirty="0" smtClean="0">
                <a:solidFill>
                  <a:srgbClr val="FF0000"/>
                </a:solidFill>
                <a:latin typeface="Times New Roman" pitchFamily="18" charset="0"/>
                <a:ea typeface="黑体" panose="02010609060101010101" pitchFamily="49" charset="-122"/>
                <a:cs typeface="Times New Roman" pitchFamily="18" charset="0"/>
              </a:rPr>
              <a:t>=</a:t>
            </a:r>
            <a:r>
              <a:rPr lang="zh-CN" altLang="en-US" sz="2800" dirty="0">
                <a:solidFill>
                  <a:srgbClr val="FF0000"/>
                </a:solidFill>
                <a:latin typeface="Times New Roman" pitchFamily="18" charset="0"/>
                <a:ea typeface="黑体" panose="02010609060101010101" pitchFamily="49" charset="-122"/>
                <a:cs typeface="Times New Roman" pitchFamily="18" charset="0"/>
              </a:rPr>
              <a:t>3×1+2</a:t>
            </a:r>
          </a:p>
          <a:p>
            <a:pPr lvl="0">
              <a:lnSpc>
                <a:spcPct val="125000"/>
              </a:lnSpc>
            </a:pPr>
            <a:r>
              <a:rPr lang="zh-CN" altLang="en-US" sz="2800" dirty="0">
                <a:solidFill>
                  <a:srgbClr val="FF0000"/>
                </a:solidFill>
                <a:latin typeface="Times New Roman" pitchFamily="18" charset="0"/>
                <a:ea typeface="黑体" panose="02010609060101010101" pitchFamily="49" charset="-122"/>
                <a:cs typeface="Times New Roman" pitchFamily="18" charset="0"/>
              </a:rPr>
              <a:t>=5</a:t>
            </a:r>
            <a:r>
              <a:rPr lang="en-US" altLang="zh-CN" sz="2800" dirty="0">
                <a:solidFill>
                  <a:srgbClr val="FF0000"/>
                </a:solidFill>
                <a:latin typeface="Times New Roman" pitchFamily="18" charset="0"/>
                <a:ea typeface="黑体" panose="02010609060101010101" pitchFamily="49" charset="-122"/>
                <a:cs typeface="Times New Roman" pitchFamily="18" charset="0"/>
              </a:rPr>
              <a:t>.</a:t>
            </a:r>
          </a:p>
        </p:txBody>
      </p:sp>
      <p:sp>
        <p:nvSpPr>
          <p:cNvPr id="2" name="矩形 1"/>
          <p:cNvSpPr/>
          <p:nvPr/>
        </p:nvSpPr>
        <p:spPr>
          <a:xfrm>
            <a:off x="1183337" y="4155926"/>
            <a:ext cx="7344816" cy="461665"/>
          </a:xfrm>
          <a:prstGeom prst="rect">
            <a:avLst/>
          </a:prstGeom>
          <a:solidFill>
            <a:schemeClr val="tx2">
              <a:lumMod val="20000"/>
              <a:lumOff val="80000"/>
            </a:schemeClr>
          </a:solidFill>
        </p:spPr>
        <p:txBody>
          <a:bodyPr wrap="square">
            <a:spAutoFit/>
          </a:bodyPr>
          <a:lstStyle/>
          <a:p>
            <a:pPr lvl="0">
              <a:spcBef>
                <a:spcPct val="50000"/>
              </a:spcBef>
            </a:pPr>
            <a:r>
              <a:rPr lang="zh-CN" altLang="en-US" sz="2400" dirty="0">
                <a:solidFill>
                  <a:srgbClr val="000000"/>
                </a:solidFill>
                <a:latin typeface="Times New Roman" pitchFamily="18" charset="0"/>
                <a:ea typeface="黑体" panose="02010609060101010101" pitchFamily="49" charset="-122"/>
                <a:cs typeface="Times New Roman" pitchFamily="18" charset="0"/>
                <a:sym typeface="Arial" panose="020B0604020202020204" pitchFamily="34" charset="0"/>
              </a:rPr>
              <a:t>相同的代数式可以看作一个字母</a:t>
            </a:r>
            <a:r>
              <a:rPr lang="en-US" altLang="zh-CN" sz="2400" dirty="0">
                <a:solidFill>
                  <a:srgbClr val="000000"/>
                </a:solidFill>
                <a:latin typeface="Times New Roman" pitchFamily="18" charset="0"/>
                <a:ea typeface="黑体" panose="02010609060101010101" pitchFamily="49" charset="-122"/>
                <a:cs typeface="Times New Roman" pitchFamily="18" charset="0"/>
                <a:sym typeface="Arial" panose="020B0604020202020204" pitchFamily="34" charset="0"/>
              </a:rPr>
              <a:t>——</a:t>
            </a:r>
            <a:r>
              <a:rPr lang="zh-CN" altLang="en-US" sz="2400" dirty="0">
                <a:solidFill>
                  <a:srgbClr val="FF0000"/>
                </a:solidFill>
                <a:latin typeface="Times New Roman" pitchFamily="18" charset="0"/>
                <a:ea typeface="黑体" panose="02010609060101010101" pitchFamily="49" charset="-122"/>
                <a:cs typeface="Times New Roman" pitchFamily="18" charset="0"/>
                <a:sym typeface="Arial" panose="020B0604020202020204" pitchFamily="34" charset="0"/>
              </a:rPr>
              <a:t>直接整体代入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44"/>
                                        </p:tgtEl>
                                        <p:attrNameLst>
                                          <p:attrName>style.visibility</p:attrName>
                                        </p:attrNameLst>
                                      </p:cBhvr>
                                      <p:to>
                                        <p:strVal val="visible"/>
                                      </p:to>
                                    </p:set>
                                    <p:anim calcmode="lin" valueType="num">
                                      <p:cBhvr additive="base">
                                        <p:cTn id="7" dur="500" fill="hold"/>
                                        <p:tgtEl>
                                          <p:spTgt spid="14344"/>
                                        </p:tgtEl>
                                        <p:attrNameLst>
                                          <p:attrName>ppt_x</p:attrName>
                                        </p:attrNameLst>
                                      </p:cBhvr>
                                      <p:tavLst>
                                        <p:tav tm="0">
                                          <p:val>
                                            <p:strVal val="#ppt_x"/>
                                          </p:val>
                                        </p:tav>
                                        <p:tav tm="100000">
                                          <p:val>
                                            <p:strVal val="#ppt_x"/>
                                          </p:val>
                                        </p:tav>
                                      </p:tavLst>
                                    </p:anim>
                                    <p:anim calcmode="lin" valueType="num">
                                      <p:cBhvr additive="base">
                                        <p:cTn id="8" dur="500" fill="hold"/>
                                        <p:tgtEl>
                                          <p:spTgt spid="1434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46">
                                            <p:txEl>
                                              <p:pRg st="0" end="0"/>
                                            </p:txEl>
                                          </p:spTgt>
                                        </p:tgtEl>
                                        <p:attrNameLst>
                                          <p:attrName>style.visibility</p:attrName>
                                        </p:attrNameLst>
                                      </p:cBhvr>
                                      <p:to>
                                        <p:strVal val="visible"/>
                                      </p:to>
                                    </p:set>
                                    <p:anim calcmode="lin" valueType="num">
                                      <p:cBhvr additive="base">
                                        <p:cTn id="13" dur="500" fill="hold"/>
                                        <p:tgtEl>
                                          <p:spTgt spid="1434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346">
                                            <p:txEl>
                                              <p:pRg st="1" end="1"/>
                                            </p:txEl>
                                          </p:spTgt>
                                        </p:tgtEl>
                                        <p:attrNameLst>
                                          <p:attrName>style.visibility</p:attrName>
                                        </p:attrNameLst>
                                      </p:cBhvr>
                                      <p:to>
                                        <p:strVal val="visible"/>
                                      </p:to>
                                    </p:set>
                                    <p:anim calcmode="lin" valueType="num">
                                      <p:cBhvr additive="base">
                                        <p:cTn id="19" dur="500" fill="hold"/>
                                        <p:tgtEl>
                                          <p:spTgt spid="1434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4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346">
                                            <p:txEl>
                                              <p:pRg st="2" end="2"/>
                                            </p:txEl>
                                          </p:spTgt>
                                        </p:tgtEl>
                                        <p:attrNameLst>
                                          <p:attrName>style.visibility</p:attrName>
                                        </p:attrNameLst>
                                      </p:cBhvr>
                                      <p:to>
                                        <p:strVal val="visible"/>
                                      </p:to>
                                    </p:set>
                                    <p:anim calcmode="lin" valueType="num">
                                      <p:cBhvr additive="base">
                                        <p:cTn id="25" dur="500" fill="hold"/>
                                        <p:tgtEl>
                                          <p:spTgt spid="1434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4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0" name="yt_shape_13090"/>
          <p:cNvSpPr txBox="1"/>
          <p:nvPr>
            <p:custDataLst>
              <p:tags r:id="rId1"/>
            </p:custDataLst>
          </p:nvPr>
        </p:nvSpPr>
        <p:spPr>
          <a:xfrm>
            <a:off x="949757" y="1700550"/>
            <a:ext cx="7201535" cy="3048000"/>
          </a:xfrm>
          <a:prstGeom prst="rect">
            <a:avLst/>
          </a:prstGeom>
        </p:spPr>
        <p:txBody>
          <a:bodyPr vert="horz" wrap="square" lIns="0" tIns="0" rIns="0" bIns="0" rtlCol="0">
            <a:noAutofit/>
          </a:bodyPr>
          <a:lstStyle/>
          <a:p>
            <a:pPr indent="815975" algn="l">
              <a:lnSpc>
                <a:spcPct val="150000"/>
              </a:lnSpc>
            </a:pP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解</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因为</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a</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b</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0</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p>
          <a:p>
            <a:pPr indent="815975" algn="l">
              <a:lnSpc>
                <a:spcPct val="150000"/>
              </a:lnSpc>
            </a:pP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      </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所以</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a</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0</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 </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b</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0</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p>
          <a:p>
            <a:pPr indent="815975" algn="l">
              <a:lnSpc>
                <a:spcPct val="150000"/>
              </a:lnSpc>
            </a:pP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      </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所以</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a</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b</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2.</a:t>
            </a:r>
          </a:p>
          <a:p>
            <a:pPr indent="815975" algn="l">
              <a:lnSpc>
                <a:spcPct val="150000"/>
              </a:lnSpc>
            </a:pP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      </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所以当</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a</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b</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时，</a:t>
            </a:r>
          </a:p>
          <a:p>
            <a:pPr indent="815975" algn="l">
              <a:lnSpc>
                <a:spcPct val="150000"/>
              </a:lnSpc>
            </a:pP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      </a:t>
            </a:r>
            <a:r>
              <a:rPr lang="en-US" altLang="zh-CN" sz="2400" i="1" u="none" dirty="0">
                <a:solidFill>
                  <a:srgbClr val="FF0000"/>
                </a:solidFill>
                <a:effectLst/>
                <a:latin typeface="Times New Roman" pitchFamily="18" charset="0"/>
                <a:ea typeface="黑体" panose="02010609060101010101" pitchFamily="49" charset="-122"/>
                <a:cs typeface="Times New Roman" pitchFamily="18" charset="0"/>
              </a:rPr>
              <a:t>a</a:t>
            </a:r>
            <a:r>
              <a:rPr lang="en-US" altLang="zh-CN" sz="2400" u="none" baseline="30000"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i="1" u="none" dirty="0" err="1">
                <a:solidFill>
                  <a:srgbClr val="FF0000"/>
                </a:solidFill>
                <a:effectLst/>
                <a:latin typeface="Times New Roman" pitchFamily="18" charset="0"/>
                <a:ea typeface="黑体" panose="02010609060101010101" pitchFamily="49" charset="-122"/>
                <a:cs typeface="Times New Roman" pitchFamily="18" charset="0"/>
              </a:rPr>
              <a:t>ab</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en-US" altLang="zh-CN" sz="2400" u="none" baseline="30000"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2</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 </a:t>
            </a:r>
            <a:r>
              <a:rPr lang="zh-CN" altLang="zh-CN" sz="2400" u="none" dirty="0">
                <a:solidFill>
                  <a:srgbClr val="FF0000"/>
                </a:solidFill>
                <a:effectLst/>
                <a:latin typeface="Times New Roman" pitchFamily="18" charset="0"/>
                <a:ea typeface="黑体" panose="02010609060101010101" pitchFamily="49" charset="-122"/>
                <a:cs typeface="Times New Roman" pitchFamily="18" charset="0"/>
              </a:rPr>
              <a:t>－</a:t>
            </a:r>
            <a:r>
              <a:rPr lang="en-US" altLang="zh-CN" sz="2400" u="none" dirty="0">
                <a:solidFill>
                  <a:srgbClr val="FF0000"/>
                </a:solidFill>
                <a:effectLst/>
                <a:latin typeface="Times New Roman" pitchFamily="18" charset="0"/>
                <a:ea typeface="黑体" panose="02010609060101010101" pitchFamily="49" charset="-122"/>
                <a:cs typeface="Times New Roman" pitchFamily="18" charset="0"/>
              </a:rPr>
              <a:t>1.</a:t>
            </a:r>
          </a:p>
        </p:txBody>
      </p:sp>
      <p:sp>
        <p:nvSpPr>
          <p:cNvPr id="2" name="文本框 1"/>
          <p:cNvSpPr txBox="1"/>
          <p:nvPr/>
        </p:nvSpPr>
        <p:spPr>
          <a:xfrm>
            <a:off x="899592" y="1131590"/>
            <a:ext cx="6556603" cy="461665"/>
          </a:xfrm>
          <a:prstGeom prst="rect">
            <a:avLst/>
          </a:prstGeom>
          <a:noFill/>
        </p:spPr>
        <p:txBody>
          <a:bodyPr wrap="none" rtlCol="0" anchor="t">
            <a:spAutoFit/>
          </a:bodyPr>
          <a:lstStyle/>
          <a:p>
            <a:r>
              <a:rPr lang="en-US" altLang="zh-CN" sz="2400" dirty="0" smtClean="0">
                <a:solidFill>
                  <a:srgbClr val="000000"/>
                </a:solidFill>
                <a:effectLst/>
                <a:latin typeface="Times New Roman" pitchFamily="18" charset="0"/>
                <a:ea typeface="黑体" panose="02010609060101010101" pitchFamily="49" charset="-122"/>
                <a:cs typeface="Times New Roman" pitchFamily="18" charset="0"/>
                <a:sym typeface="+mn-ea"/>
              </a:rPr>
              <a:t>3.</a:t>
            </a:r>
            <a:r>
              <a:rPr lang="zh-CN" altLang="zh-CN" sz="2400" dirty="0" smtClean="0">
                <a:solidFill>
                  <a:srgbClr val="000000"/>
                </a:solidFill>
                <a:effectLst/>
                <a:latin typeface="Times New Roman" pitchFamily="18" charset="0"/>
                <a:ea typeface="黑体" panose="02010609060101010101" pitchFamily="49" charset="-122"/>
                <a:cs typeface="Times New Roman" pitchFamily="18" charset="0"/>
                <a:sym typeface="+mn-ea"/>
              </a:rPr>
              <a:t>已知</a:t>
            </a:r>
            <a:r>
              <a:rPr lang="en-US"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i="1" dirty="0">
                <a:solidFill>
                  <a:srgbClr val="000000"/>
                </a:solidFill>
                <a:effectLst/>
                <a:latin typeface="Times New Roman" pitchFamily="18" charset="0"/>
                <a:ea typeface="黑体" panose="02010609060101010101" pitchFamily="49" charset="-122"/>
                <a:cs typeface="Times New Roman" pitchFamily="18" charset="0"/>
                <a:sym typeface="+mn-ea"/>
              </a:rPr>
              <a:t>a</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1|</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i="1" dirty="0">
                <a:solidFill>
                  <a:srgbClr val="000000"/>
                </a:solidFill>
                <a:effectLst/>
                <a:latin typeface="Times New Roman" pitchFamily="18" charset="0"/>
                <a:ea typeface="黑体" panose="02010609060101010101" pitchFamily="49" charset="-122"/>
                <a:cs typeface="Times New Roman" pitchFamily="18" charset="0"/>
                <a:sym typeface="+mn-ea"/>
              </a:rPr>
              <a:t>b</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2|</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0</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，求代数式</a:t>
            </a:r>
            <a:r>
              <a:rPr lang="en-US" altLang="zh-CN" sz="2400" i="1" dirty="0">
                <a:solidFill>
                  <a:srgbClr val="000000"/>
                </a:solidFill>
                <a:effectLst/>
                <a:latin typeface="Times New Roman" pitchFamily="18" charset="0"/>
                <a:ea typeface="黑体" panose="02010609060101010101" pitchFamily="49" charset="-122"/>
                <a:cs typeface="Times New Roman" pitchFamily="18" charset="0"/>
                <a:sym typeface="+mn-ea"/>
              </a:rPr>
              <a:t>a</a:t>
            </a:r>
            <a:r>
              <a:rPr lang="en-US" altLang="zh-CN" sz="2400" baseline="30000" dirty="0">
                <a:solidFill>
                  <a:srgbClr val="000000"/>
                </a:solidFill>
                <a:effectLst/>
                <a:latin typeface="Times New Roman" pitchFamily="18" charset="0"/>
                <a:ea typeface="黑体" panose="02010609060101010101" pitchFamily="49" charset="-122"/>
                <a:cs typeface="Times New Roman" pitchFamily="18" charset="0"/>
                <a:sym typeface="+mn-ea"/>
              </a:rPr>
              <a:t>2</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r>
              <a:rPr lang="en-US" altLang="zh-CN" sz="2400" i="1" dirty="0" err="1">
                <a:solidFill>
                  <a:srgbClr val="000000"/>
                </a:solidFill>
                <a:effectLst/>
                <a:latin typeface="Times New Roman" pitchFamily="18" charset="0"/>
                <a:ea typeface="黑体" panose="02010609060101010101" pitchFamily="49" charset="-122"/>
                <a:cs typeface="Times New Roman" pitchFamily="18" charset="0"/>
                <a:sym typeface="+mn-ea"/>
              </a:rPr>
              <a:t>ab</a:t>
            </a:r>
            <a:r>
              <a:rPr lang="zh-CN"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的值</a:t>
            </a:r>
            <a:r>
              <a:rPr lang="en-US" altLang="zh-CN" sz="2400" dirty="0">
                <a:solidFill>
                  <a:srgbClr val="000000"/>
                </a:solidFill>
                <a:effectLst/>
                <a:latin typeface="Times New Roman" pitchFamily="18" charset="0"/>
                <a:ea typeface="黑体" panose="02010609060101010101" pitchFamily="49" charset="-122"/>
                <a:cs typeface="Times New Roman" pitchFamily="18" charset="0"/>
                <a:sym typeface="+mn-ea"/>
              </a:rPr>
              <a:t>.</a:t>
            </a:r>
            <a:endParaRPr lang="zh-CN" altLang="en-US" sz="2400"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090">
                                            <p:txEl>
                                              <p:pRg st="0" end="0"/>
                                            </p:txEl>
                                          </p:spTgt>
                                        </p:tgtEl>
                                        <p:attrNameLst>
                                          <p:attrName>style.visibility</p:attrName>
                                        </p:attrNameLst>
                                      </p:cBhvr>
                                      <p:to>
                                        <p:strVal val="visible"/>
                                      </p:to>
                                    </p:set>
                                    <p:anim calcmode="lin" valueType="num">
                                      <p:cBhvr additive="base">
                                        <p:cTn id="7" dur="500" fill="hold"/>
                                        <p:tgtEl>
                                          <p:spTgt spid="1309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0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090">
                                            <p:txEl>
                                              <p:pRg st="1" end="1"/>
                                            </p:txEl>
                                          </p:spTgt>
                                        </p:tgtEl>
                                        <p:attrNameLst>
                                          <p:attrName>style.visibility</p:attrName>
                                        </p:attrNameLst>
                                      </p:cBhvr>
                                      <p:to>
                                        <p:strVal val="visible"/>
                                      </p:to>
                                    </p:set>
                                    <p:anim calcmode="lin" valueType="num">
                                      <p:cBhvr additive="base">
                                        <p:cTn id="13" dur="500" fill="hold"/>
                                        <p:tgtEl>
                                          <p:spTgt spid="1309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0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090">
                                            <p:txEl>
                                              <p:pRg st="2" end="2"/>
                                            </p:txEl>
                                          </p:spTgt>
                                        </p:tgtEl>
                                        <p:attrNameLst>
                                          <p:attrName>style.visibility</p:attrName>
                                        </p:attrNameLst>
                                      </p:cBhvr>
                                      <p:to>
                                        <p:strVal val="visible"/>
                                      </p:to>
                                    </p:set>
                                    <p:anim calcmode="lin" valueType="num">
                                      <p:cBhvr additive="base">
                                        <p:cTn id="19" dur="500" fill="hold"/>
                                        <p:tgtEl>
                                          <p:spTgt spid="1309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0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090">
                                            <p:txEl>
                                              <p:pRg st="3" end="3"/>
                                            </p:txEl>
                                          </p:spTgt>
                                        </p:tgtEl>
                                        <p:attrNameLst>
                                          <p:attrName>style.visibility</p:attrName>
                                        </p:attrNameLst>
                                      </p:cBhvr>
                                      <p:to>
                                        <p:strVal val="visible"/>
                                      </p:to>
                                    </p:set>
                                    <p:anim calcmode="lin" valueType="num">
                                      <p:cBhvr additive="base">
                                        <p:cTn id="25" dur="500" fill="hold"/>
                                        <p:tgtEl>
                                          <p:spTgt spid="1309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09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090">
                                            <p:txEl>
                                              <p:pRg st="4" end="4"/>
                                            </p:txEl>
                                          </p:spTgt>
                                        </p:tgtEl>
                                        <p:attrNameLst>
                                          <p:attrName>style.visibility</p:attrName>
                                        </p:attrNameLst>
                                      </p:cBhvr>
                                      <p:to>
                                        <p:strVal val="visible"/>
                                      </p:to>
                                    </p:set>
                                    <p:anim calcmode="lin" valueType="num">
                                      <p:cBhvr additive="base">
                                        <p:cTn id="31" dur="500" fill="hold"/>
                                        <p:tgtEl>
                                          <p:spTgt spid="1309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09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90" grpId="0" uiExpand="1"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4"/>
          <p:cNvSpPr txBox="1">
            <a:spLocks noChangeArrowheads="1"/>
          </p:cNvSpPr>
          <p:nvPr/>
        </p:nvSpPr>
        <p:spPr bwMode="auto">
          <a:xfrm>
            <a:off x="365175" y="1131590"/>
            <a:ext cx="8747760" cy="306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sz="2200" b="1" dirty="0">
                <a:latin typeface="楷体" pitchFamily="49" charset="-122"/>
                <a:ea typeface="楷体" pitchFamily="49" charset="-122"/>
              </a:rPr>
              <a:t>1.通过经历体现数量关系的游戏情境和实际问题，理解列代数式和求代数式的值的的内在意义，感受其中的符号意识；</a:t>
            </a:r>
          </a:p>
          <a:p>
            <a:pPr>
              <a:lnSpc>
                <a:spcPct val="150000"/>
              </a:lnSpc>
            </a:pPr>
            <a:r>
              <a:rPr sz="2200" b="1" dirty="0">
                <a:latin typeface="楷体" pitchFamily="49" charset="-122"/>
                <a:ea typeface="楷体" pitchFamily="49" charset="-122"/>
              </a:rPr>
              <a:t>2.通过经历求代数式的值的过程，体会代数式内在的运算规律，规范学生的运算程序，进一步提高学生的运算能力；</a:t>
            </a:r>
          </a:p>
          <a:p>
            <a:pPr>
              <a:lnSpc>
                <a:spcPct val="150000"/>
              </a:lnSpc>
            </a:pPr>
            <a:r>
              <a:rPr sz="2200" b="1" dirty="0">
                <a:latin typeface="楷体" pitchFamily="49" charset="-122"/>
                <a:ea typeface="楷体" pitchFamily="49" charset="-122"/>
              </a:rPr>
              <a:t>3.经历规律性的代数式的值的求解过程，提高学生分析问题、解决问题的能力，进一步增强学生的数感，培养学生的合情推理能力。</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07" name="矩形 48206"/>
          <p:cNvSpPr/>
          <p:nvPr/>
        </p:nvSpPr>
        <p:spPr>
          <a:xfrm>
            <a:off x="705485" y="2154555"/>
            <a:ext cx="7665720" cy="2306955"/>
          </a:xfrm>
          <a:prstGeom prst="rect">
            <a:avLst/>
          </a:prstGeom>
          <a:noFill/>
          <a:ln w="9525">
            <a:noFill/>
          </a:ln>
        </p:spPr>
        <p:txBody>
          <a:bodyPr wrap="square" anchor="ctr">
            <a:spAutoFit/>
          </a:bodyPr>
          <a:lstStyle/>
          <a:p>
            <a:pPr>
              <a:lnSpc>
                <a:spcPct val="150000"/>
              </a:lnSpc>
            </a:pPr>
            <a:r>
              <a:rPr lang="en-US" altLang="zh-CN" sz="2400" dirty="0" smtClean="0">
                <a:latin typeface="Times New Roman" pitchFamily="18" charset="0"/>
                <a:ea typeface="黑体" panose="02010609060101010101" pitchFamily="49" charset="-122"/>
                <a:cs typeface="Times New Roman" pitchFamily="18" charset="0"/>
                <a:sym typeface="+mn-ea"/>
              </a:rPr>
              <a:t>2.</a:t>
            </a:r>
            <a:r>
              <a:rPr lang="zh-CN" altLang="en-US" sz="2400" dirty="0" smtClean="0">
                <a:solidFill>
                  <a:schemeClr val="tx1"/>
                </a:solidFill>
                <a:latin typeface="Times New Roman" pitchFamily="18" charset="0"/>
                <a:ea typeface="黑体" panose="02010609060101010101" pitchFamily="49" charset="-122"/>
                <a:cs typeface="Times New Roman" pitchFamily="18" charset="0"/>
              </a:rPr>
              <a:t>计算</a:t>
            </a:r>
            <a:r>
              <a:rPr lang="zh-CN" altLang="en-US" sz="2400" dirty="0">
                <a:solidFill>
                  <a:schemeClr val="tx1"/>
                </a:solidFill>
                <a:latin typeface="Times New Roman" pitchFamily="18" charset="0"/>
                <a:ea typeface="黑体" panose="02010609060101010101" pitchFamily="49" charset="-122"/>
                <a:cs typeface="Times New Roman" pitchFamily="18" charset="0"/>
              </a:rPr>
              <a:t>求值：</a:t>
            </a:r>
          </a:p>
          <a:p>
            <a:pPr eaLnBrk="0" hangingPunct="0">
              <a:lnSpc>
                <a:spcPct val="150000"/>
              </a:lnSpc>
            </a:pP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1</a:t>
            </a:r>
            <a:r>
              <a:rPr lang="zh-CN" altLang="en-US" sz="2400" dirty="0">
                <a:solidFill>
                  <a:schemeClr val="tx1"/>
                </a:solidFill>
                <a:latin typeface="Times New Roman" pitchFamily="18" charset="0"/>
                <a:ea typeface="黑体" panose="02010609060101010101" pitchFamily="49" charset="-122"/>
                <a:cs typeface="Times New Roman" pitchFamily="18" charset="0"/>
              </a:rPr>
              <a:t>）当</a:t>
            </a:r>
            <a:r>
              <a:rPr lang="en-US" altLang="zh-CN" sz="2400" i="1" dirty="0">
                <a:solidFill>
                  <a:schemeClr val="tx1"/>
                </a:solidFill>
                <a:latin typeface="Times New Roman" pitchFamily="18" charset="0"/>
                <a:ea typeface="黑体" panose="02010609060101010101" pitchFamily="49" charset="-122"/>
                <a:cs typeface="Times New Roman" pitchFamily="18" charset="0"/>
              </a:rPr>
              <a:t>x</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3</a:t>
            </a:r>
            <a:r>
              <a:rPr lang="zh-CN" altLang="en-US" sz="2400" dirty="0">
                <a:solidFill>
                  <a:schemeClr val="tx1"/>
                </a:solidFill>
                <a:latin typeface="Times New Roman" pitchFamily="18" charset="0"/>
                <a:ea typeface="黑体" panose="02010609060101010101" pitchFamily="49" charset="-122"/>
                <a:cs typeface="Times New Roman" pitchFamily="18" charset="0"/>
              </a:rPr>
              <a:t>时，多项式</a:t>
            </a:r>
            <a:r>
              <a:rPr lang="en-US" altLang="zh-CN" sz="2400" i="1" dirty="0">
                <a:solidFill>
                  <a:schemeClr val="tx1"/>
                </a:solidFill>
                <a:latin typeface="Times New Roman" pitchFamily="18" charset="0"/>
                <a:ea typeface="黑体" panose="02010609060101010101" pitchFamily="49" charset="-122"/>
                <a:cs typeface="Times New Roman" pitchFamily="18" charset="0"/>
              </a:rPr>
              <a:t>x</a:t>
            </a:r>
            <a:r>
              <a:rPr lang="en-US" altLang="zh-CN" sz="2400" baseline="30000" dirty="0">
                <a:solidFill>
                  <a:schemeClr val="tx1"/>
                </a:solidFill>
                <a:latin typeface="Times New Roman" pitchFamily="18" charset="0"/>
                <a:ea typeface="黑体" panose="02010609060101010101" pitchFamily="49" charset="-122"/>
                <a:cs typeface="Times New Roman" pitchFamily="18" charset="0"/>
              </a:rPr>
              <a:t>2</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2</a:t>
            </a:r>
            <a:r>
              <a:rPr lang="en-US" altLang="zh-CN" sz="2400" i="1" dirty="0">
                <a:solidFill>
                  <a:schemeClr val="tx1"/>
                </a:solidFill>
                <a:latin typeface="Times New Roman" pitchFamily="18" charset="0"/>
                <a:ea typeface="黑体" panose="02010609060101010101" pitchFamily="49" charset="-122"/>
                <a:cs typeface="Times New Roman" pitchFamily="18" charset="0"/>
              </a:rPr>
              <a:t>x</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1</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____</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i="1" dirty="0">
                <a:solidFill>
                  <a:schemeClr val="tx1"/>
                </a:solidFill>
                <a:latin typeface="Times New Roman" pitchFamily="18" charset="0"/>
                <a:ea typeface="黑体" panose="02010609060101010101" pitchFamily="49" charset="-122"/>
                <a:cs typeface="Times New Roman" pitchFamily="18" charset="0"/>
              </a:rPr>
              <a:t>x</a:t>
            </a:r>
            <a:r>
              <a:rPr lang="en-US" altLang="zh-CN" sz="2400" baseline="30000" dirty="0">
                <a:solidFill>
                  <a:schemeClr val="tx1"/>
                </a:solidFill>
                <a:latin typeface="Times New Roman" pitchFamily="18" charset="0"/>
                <a:ea typeface="黑体" panose="02010609060101010101" pitchFamily="49" charset="-122"/>
                <a:cs typeface="Times New Roman" pitchFamily="18" charset="0"/>
              </a:rPr>
              <a:t>2</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2</a:t>
            </a:r>
            <a:r>
              <a:rPr lang="en-US" altLang="zh-CN" sz="2400" i="1" dirty="0">
                <a:solidFill>
                  <a:schemeClr val="tx1"/>
                </a:solidFill>
                <a:latin typeface="Times New Roman" pitchFamily="18" charset="0"/>
                <a:ea typeface="黑体" panose="02010609060101010101" pitchFamily="49" charset="-122"/>
                <a:cs typeface="Times New Roman" pitchFamily="18" charset="0"/>
              </a:rPr>
              <a:t>x</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1</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_____</a:t>
            </a:r>
            <a:r>
              <a:rPr lang="zh-CN" altLang="en-US" sz="2400" dirty="0">
                <a:solidFill>
                  <a:schemeClr val="tx1"/>
                </a:solidFill>
                <a:latin typeface="Times New Roman" pitchFamily="18" charset="0"/>
                <a:ea typeface="黑体" panose="02010609060101010101" pitchFamily="49" charset="-122"/>
                <a:cs typeface="Times New Roman" pitchFamily="18" charset="0"/>
              </a:rPr>
              <a:t>．</a:t>
            </a:r>
          </a:p>
          <a:p>
            <a:pPr eaLnBrk="0" hangingPunct="0">
              <a:lnSpc>
                <a:spcPct val="150000"/>
              </a:lnSpc>
            </a:pP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2</a:t>
            </a: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sym typeface="Arial" panose="020B0604020202020204" pitchFamily="34" charset="0"/>
              </a:rPr>
              <a:t>当</a:t>
            </a:r>
            <a:r>
              <a:rPr lang="en-US" altLang="zh-CN" sz="2400" i="1" dirty="0">
                <a:latin typeface="Times New Roman" pitchFamily="18" charset="0"/>
                <a:ea typeface="黑体" panose="02010609060101010101" pitchFamily="49" charset="-122"/>
                <a:cs typeface="Times New Roman" pitchFamily="18" charset="0"/>
                <a:sym typeface="Arial" panose="020B0604020202020204" pitchFamily="34" charset="0"/>
              </a:rPr>
              <a:t>a</a:t>
            </a:r>
            <a:r>
              <a:rPr lang="en-US" altLang="zh-CN" sz="2400" dirty="0">
                <a:latin typeface="Times New Roman" pitchFamily="18" charset="0"/>
                <a:ea typeface="黑体" panose="02010609060101010101" pitchFamily="49" charset="-122"/>
                <a:cs typeface="Times New Roman" pitchFamily="18" charset="0"/>
                <a:sym typeface="Arial" panose="020B0604020202020204" pitchFamily="34" charset="0"/>
              </a:rPr>
              <a:t>=-2,</a:t>
            </a:r>
            <a:r>
              <a:rPr lang="en-US" altLang="zh-CN" sz="2400" i="1" dirty="0">
                <a:latin typeface="Times New Roman" pitchFamily="18" charset="0"/>
                <a:ea typeface="黑体" panose="02010609060101010101" pitchFamily="49" charset="-122"/>
                <a:cs typeface="Times New Roman" pitchFamily="18" charset="0"/>
                <a:sym typeface="Arial" panose="020B0604020202020204" pitchFamily="34" charset="0"/>
              </a:rPr>
              <a:t>b</a:t>
            </a:r>
            <a:r>
              <a:rPr lang="en-US" altLang="zh-CN" sz="2400" dirty="0">
                <a:latin typeface="Times New Roman" pitchFamily="18" charset="0"/>
                <a:ea typeface="黑体" panose="02010609060101010101" pitchFamily="49" charset="-122"/>
                <a:cs typeface="Times New Roman" pitchFamily="18" charset="0"/>
                <a:sym typeface="Arial" panose="020B0604020202020204" pitchFamily="34" charset="0"/>
              </a:rPr>
              <a:t>=-1</a:t>
            </a:r>
            <a:r>
              <a:rPr lang="zh-CN" altLang="en-US" sz="2400" dirty="0">
                <a:latin typeface="Times New Roman" pitchFamily="18" charset="0"/>
                <a:ea typeface="黑体" panose="02010609060101010101" pitchFamily="49" charset="-122"/>
                <a:cs typeface="Times New Roman" pitchFamily="18" charset="0"/>
                <a:sym typeface="Arial" panose="020B0604020202020204" pitchFamily="34" charset="0"/>
              </a:rPr>
              <a:t>时，</a:t>
            </a:r>
            <a:r>
              <a:rPr lang="en-US" altLang="zh-CN" sz="2400" dirty="0">
                <a:latin typeface="Times New Roman" pitchFamily="18" charset="0"/>
                <a:ea typeface="黑体" panose="02010609060101010101" pitchFamily="49" charset="-122"/>
                <a:cs typeface="Times New Roman" pitchFamily="18" charset="0"/>
                <a:sym typeface="Arial" panose="020B0604020202020204" pitchFamily="34" charset="0"/>
              </a:rPr>
              <a:t>1-|</a:t>
            </a:r>
            <a:r>
              <a:rPr lang="en-US" altLang="zh-CN" sz="2400" i="1" dirty="0">
                <a:latin typeface="Times New Roman" pitchFamily="18" charset="0"/>
                <a:ea typeface="黑体" panose="02010609060101010101" pitchFamily="49" charset="-122"/>
                <a:cs typeface="Times New Roman" pitchFamily="18" charset="0"/>
                <a:sym typeface="Arial" panose="020B0604020202020204" pitchFamily="34" charset="0"/>
              </a:rPr>
              <a:t>b</a:t>
            </a:r>
            <a:r>
              <a:rPr lang="en-US" altLang="zh-CN" sz="2400" dirty="0">
                <a:latin typeface="Times New Roman" pitchFamily="18" charset="0"/>
                <a:ea typeface="黑体" panose="02010609060101010101" pitchFamily="49" charset="-122"/>
                <a:cs typeface="Times New Roman" pitchFamily="18" charset="0"/>
                <a:sym typeface="Arial" panose="020B0604020202020204" pitchFamily="34" charset="0"/>
              </a:rPr>
              <a:t>-</a:t>
            </a:r>
            <a:r>
              <a:rPr lang="en-US" altLang="zh-CN" sz="2400" i="1" dirty="0">
                <a:latin typeface="Times New Roman" pitchFamily="18" charset="0"/>
                <a:ea typeface="黑体" panose="02010609060101010101" pitchFamily="49" charset="-122"/>
                <a:cs typeface="Times New Roman" pitchFamily="18" charset="0"/>
                <a:sym typeface="Arial" panose="020B0604020202020204" pitchFamily="34" charset="0"/>
              </a:rPr>
              <a:t>a</a:t>
            </a:r>
            <a:r>
              <a:rPr lang="en-US" altLang="zh-CN" sz="2400" dirty="0">
                <a:latin typeface="Times New Roman" pitchFamily="18" charset="0"/>
                <a:ea typeface="黑体" panose="02010609060101010101" pitchFamily="49" charset="-122"/>
                <a:cs typeface="Times New Roman" pitchFamily="18" charset="0"/>
                <a:sym typeface="Arial" panose="020B0604020202020204" pitchFamily="34" charset="0"/>
              </a:rPr>
              <a:t>|=_____</a:t>
            </a:r>
            <a:r>
              <a:rPr lang="zh-CN" altLang="en-US" sz="2400" dirty="0">
                <a:latin typeface="Times New Roman" pitchFamily="18" charset="0"/>
                <a:ea typeface="黑体" panose="02010609060101010101" pitchFamily="49" charset="-122"/>
                <a:cs typeface="Times New Roman" pitchFamily="18" charset="0"/>
                <a:sym typeface="Arial" panose="020B0604020202020204" pitchFamily="34" charset="0"/>
              </a:rPr>
              <a:t>.</a:t>
            </a:r>
            <a:endParaRPr lang="zh-CN" altLang="en-US" sz="2400" dirty="0">
              <a:solidFill>
                <a:schemeClr val="tx1"/>
              </a:solidFill>
              <a:latin typeface="Times New Roman" pitchFamily="18" charset="0"/>
              <a:ea typeface="黑体" panose="02010609060101010101" pitchFamily="49" charset="-122"/>
              <a:cs typeface="Times New Roman" pitchFamily="18" charset="0"/>
            </a:endParaRPr>
          </a:p>
        </p:txBody>
      </p:sp>
      <p:sp>
        <p:nvSpPr>
          <p:cNvPr id="20504" name="文本框 10"/>
          <p:cNvSpPr txBox="1"/>
          <p:nvPr>
            <p:custDataLst>
              <p:tags r:id="rId1"/>
            </p:custDataLst>
          </p:nvPr>
        </p:nvSpPr>
        <p:spPr>
          <a:xfrm>
            <a:off x="4848586" y="3976906"/>
            <a:ext cx="419100" cy="460375"/>
          </a:xfrm>
          <a:prstGeom prst="rect">
            <a:avLst/>
          </a:prstGeom>
          <a:noFill/>
          <a:ln w="9525">
            <a:noFill/>
          </a:ln>
        </p:spPr>
        <p:txBody>
          <a:bodyPr>
            <a:spAutoFit/>
          </a:bodyPr>
          <a:lstStyle/>
          <a:p>
            <a:pPr>
              <a:spcBef>
                <a:spcPct val="50000"/>
              </a:spcBef>
            </a:pPr>
            <a:r>
              <a:rPr lang="en-US" altLang="zh-CN" sz="2400" b="1" dirty="0">
                <a:solidFill>
                  <a:srgbClr val="E92605"/>
                </a:solidFill>
                <a:latin typeface="Times New Roman" pitchFamily="18" charset="0"/>
                <a:ea typeface="黑体" panose="02010609060101010101" pitchFamily="49" charset="-122"/>
                <a:cs typeface="Times New Roman" pitchFamily="18" charset="0"/>
              </a:rPr>
              <a:t>0</a:t>
            </a:r>
          </a:p>
        </p:txBody>
      </p:sp>
      <p:sp>
        <p:nvSpPr>
          <p:cNvPr id="48208" name="矩形 48207"/>
          <p:cNvSpPr/>
          <p:nvPr/>
        </p:nvSpPr>
        <p:spPr>
          <a:xfrm>
            <a:off x="5940152" y="2855595"/>
            <a:ext cx="487680" cy="460375"/>
          </a:xfrm>
          <a:prstGeom prst="rect">
            <a:avLst/>
          </a:prstGeom>
          <a:noFill/>
          <a:ln w="9525">
            <a:noFill/>
          </a:ln>
        </p:spPr>
        <p:txBody>
          <a:bodyPr wrap="none" anchor="t">
            <a:spAutoFit/>
          </a:bodyPr>
          <a:lstStyle/>
          <a:p>
            <a:pPr defTabSz="815975"/>
            <a:r>
              <a:rPr lang="en-US" altLang="zh-CN" sz="2400" b="0" dirty="0">
                <a:solidFill>
                  <a:srgbClr val="FF0000"/>
                </a:solidFill>
                <a:latin typeface="Times New Roman" pitchFamily="18" charset="0"/>
                <a:cs typeface="Times New Roman" pitchFamily="18" charset="0"/>
              </a:rPr>
              <a:t>16</a:t>
            </a:r>
            <a:endParaRPr lang="zh-CN" altLang="en-US" sz="2400" b="0" dirty="0">
              <a:solidFill>
                <a:srgbClr val="FF0000"/>
              </a:solidFill>
              <a:latin typeface="Times New Roman" pitchFamily="18" charset="0"/>
              <a:cs typeface="Times New Roman" pitchFamily="18" charset="0"/>
            </a:endParaRPr>
          </a:p>
        </p:txBody>
      </p:sp>
      <p:sp>
        <p:nvSpPr>
          <p:cNvPr id="48209" name="矩形 48208"/>
          <p:cNvSpPr/>
          <p:nvPr/>
        </p:nvSpPr>
        <p:spPr>
          <a:xfrm>
            <a:off x="1259632" y="3393667"/>
            <a:ext cx="792480" cy="460375"/>
          </a:xfrm>
          <a:prstGeom prst="rect">
            <a:avLst/>
          </a:prstGeom>
          <a:noFill/>
          <a:ln w="9525">
            <a:noFill/>
          </a:ln>
        </p:spPr>
        <p:txBody>
          <a:bodyPr wrap="none" anchor="t">
            <a:spAutoFit/>
          </a:bodyPr>
          <a:lstStyle/>
          <a:p>
            <a:pPr defTabSz="815975"/>
            <a:r>
              <a:rPr lang="zh-CN" altLang="en-US" sz="2400" b="0" dirty="0">
                <a:solidFill>
                  <a:srgbClr val="FF0000"/>
                </a:solidFill>
                <a:latin typeface="Times New Roman" pitchFamily="18" charset="0"/>
                <a:cs typeface="Times New Roman" pitchFamily="18" charset="0"/>
              </a:rPr>
              <a:t>－</a:t>
            </a:r>
            <a:r>
              <a:rPr lang="en-US" altLang="zh-CN" sz="2400" b="0">
                <a:solidFill>
                  <a:srgbClr val="FF0000"/>
                </a:solidFill>
                <a:latin typeface="Times New Roman" pitchFamily="18" charset="0"/>
                <a:cs typeface="Times New Roman" pitchFamily="18" charset="0"/>
              </a:rPr>
              <a:t>16</a:t>
            </a:r>
            <a:endParaRPr lang="zh-CN" altLang="en-US" sz="2400" b="0" dirty="0">
              <a:solidFill>
                <a:srgbClr val="FF0000"/>
              </a:solidFill>
              <a:latin typeface="Times New Roman" pitchFamily="18" charset="0"/>
              <a:cs typeface="Times New Roman" pitchFamily="18" charset="0"/>
            </a:endParaRPr>
          </a:p>
        </p:txBody>
      </p:sp>
      <p:sp>
        <p:nvSpPr>
          <p:cNvPr id="22532" name="文本框 23585"/>
          <p:cNvSpPr txBox="1"/>
          <p:nvPr>
            <p:custDataLst>
              <p:tags r:id="rId2"/>
            </p:custDataLst>
          </p:nvPr>
        </p:nvSpPr>
        <p:spPr>
          <a:xfrm>
            <a:off x="733425" y="1072515"/>
            <a:ext cx="7543800" cy="460375"/>
          </a:xfrm>
          <a:prstGeom prst="rect">
            <a:avLst/>
          </a:prstGeom>
          <a:noFill/>
          <a:ln w="9525">
            <a:noFill/>
          </a:ln>
        </p:spPr>
        <p:txBody>
          <a:bodyPr>
            <a:spAutoFit/>
          </a:bodyPr>
          <a:lstStyle/>
          <a:p>
            <a:pPr>
              <a:spcBef>
                <a:spcPct val="50000"/>
              </a:spcBef>
            </a:pPr>
            <a:r>
              <a:rPr lang="en-US" altLang="zh-CN" sz="2400" dirty="0">
                <a:latin typeface="Times New Roman" pitchFamily="18" charset="0"/>
                <a:ea typeface="黑体" panose="02010609060101010101" pitchFamily="49" charset="-122"/>
                <a:cs typeface="Times New Roman" pitchFamily="18" charset="0"/>
              </a:rPr>
              <a:t>1.</a:t>
            </a:r>
            <a:r>
              <a:rPr lang="zh-CN" altLang="en-US" sz="2400" dirty="0">
                <a:latin typeface="Times New Roman" pitchFamily="18" charset="0"/>
                <a:ea typeface="黑体" panose="02010609060101010101" pitchFamily="49" charset="-122"/>
                <a:cs typeface="Times New Roman" pitchFamily="18" charset="0"/>
              </a:rPr>
              <a:t>当</a:t>
            </a:r>
            <a:r>
              <a:rPr lang="en-US" altLang="zh-CN" sz="2400" i="1" dirty="0">
                <a:latin typeface="Times New Roman" pitchFamily="18" charset="0"/>
                <a:ea typeface="黑体" panose="02010609060101010101" pitchFamily="49" charset="-122"/>
                <a:cs typeface="Times New Roman" pitchFamily="18" charset="0"/>
              </a:rPr>
              <a:t>a</a:t>
            </a:r>
            <a:r>
              <a:rPr lang="en-US" altLang="zh-CN" sz="2400" dirty="0">
                <a:latin typeface="Times New Roman" pitchFamily="18" charset="0"/>
                <a:ea typeface="黑体" panose="02010609060101010101" pitchFamily="49" charset="-122"/>
                <a:cs typeface="Times New Roman" pitchFamily="18" charset="0"/>
              </a:rPr>
              <a:t>=2,</a:t>
            </a:r>
            <a:r>
              <a:rPr lang="en-US" altLang="zh-CN" sz="2400" i="1" dirty="0">
                <a:latin typeface="Times New Roman" pitchFamily="18" charset="0"/>
                <a:ea typeface="黑体" panose="02010609060101010101" pitchFamily="49" charset="-122"/>
                <a:cs typeface="Times New Roman" pitchFamily="18" charset="0"/>
              </a:rPr>
              <a:t>b</a:t>
            </a:r>
            <a:r>
              <a:rPr lang="en-US" altLang="zh-CN" sz="2400" dirty="0">
                <a:latin typeface="Times New Roman" pitchFamily="18" charset="0"/>
                <a:ea typeface="黑体" panose="02010609060101010101" pitchFamily="49" charset="-122"/>
                <a:cs typeface="Times New Roman" pitchFamily="18" charset="0"/>
              </a:rPr>
              <a:t>=1,</a:t>
            </a:r>
            <a:r>
              <a:rPr lang="en-US" altLang="zh-CN" sz="2400" i="1" dirty="0">
                <a:latin typeface="Times New Roman" pitchFamily="18" charset="0"/>
                <a:ea typeface="黑体" panose="02010609060101010101" pitchFamily="49" charset="-122"/>
                <a:cs typeface="Times New Roman" pitchFamily="18" charset="0"/>
              </a:rPr>
              <a:t>c</a:t>
            </a:r>
            <a:r>
              <a:rPr lang="en-US" altLang="zh-CN" sz="2400" dirty="0">
                <a:latin typeface="Times New Roman" pitchFamily="18" charset="0"/>
                <a:ea typeface="黑体" panose="02010609060101010101" pitchFamily="49" charset="-122"/>
                <a:cs typeface="Times New Roman" pitchFamily="18" charset="0"/>
              </a:rPr>
              <a:t>=3</a:t>
            </a:r>
            <a:r>
              <a:rPr lang="zh-CN" altLang="en-US" sz="2400" dirty="0">
                <a:latin typeface="Times New Roman" pitchFamily="18" charset="0"/>
                <a:ea typeface="黑体" panose="02010609060101010101" pitchFamily="49" charset="-122"/>
                <a:cs typeface="Times New Roman" pitchFamily="18" charset="0"/>
              </a:rPr>
              <a:t>时代数式</a:t>
            </a:r>
            <a:r>
              <a:rPr lang="en-US" altLang="zh-CN" sz="2400" i="1" dirty="0">
                <a:latin typeface="Times New Roman" pitchFamily="18" charset="0"/>
                <a:ea typeface="黑体" panose="02010609060101010101" pitchFamily="49" charset="-122"/>
                <a:cs typeface="Times New Roman" pitchFamily="18" charset="0"/>
              </a:rPr>
              <a:t>c</a:t>
            </a:r>
            <a:r>
              <a:rPr lang="en-US" altLang="zh-CN" sz="2400" dirty="0">
                <a:latin typeface="Times New Roman" pitchFamily="18" charset="0"/>
                <a:ea typeface="黑体" panose="02010609060101010101" pitchFamily="49" charset="-122"/>
                <a:cs typeface="Times New Roman" pitchFamily="18" charset="0"/>
              </a:rPr>
              <a:t>-(</a:t>
            </a:r>
            <a:r>
              <a:rPr lang="en-US" altLang="zh-CN" sz="2400" i="1" dirty="0">
                <a:latin typeface="Times New Roman" pitchFamily="18" charset="0"/>
                <a:ea typeface="黑体" panose="02010609060101010101" pitchFamily="49" charset="-122"/>
                <a:cs typeface="Times New Roman" pitchFamily="18" charset="0"/>
              </a:rPr>
              <a:t>c</a:t>
            </a:r>
            <a:r>
              <a:rPr lang="en-US" altLang="zh-CN" sz="2400" dirty="0">
                <a:latin typeface="Times New Roman" pitchFamily="18" charset="0"/>
                <a:ea typeface="黑体" panose="02010609060101010101" pitchFamily="49" charset="-122"/>
                <a:cs typeface="Times New Roman" pitchFamily="18" charset="0"/>
              </a:rPr>
              <a:t>-</a:t>
            </a:r>
            <a:r>
              <a:rPr lang="en-US" altLang="zh-CN" sz="2400" i="1" dirty="0">
                <a:latin typeface="Times New Roman" pitchFamily="18" charset="0"/>
                <a:ea typeface="黑体" panose="02010609060101010101" pitchFamily="49" charset="-122"/>
                <a:cs typeface="Times New Roman" pitchFamily="18" charset="0"/>
              </a:rPr>
              <a:t>a</a:t>
            </a:r>
            <a:r>
              <a:rPr lang="en-US" altLang="zh-CN" sz="2400" dirty="0">
                <a:latin typeface="Times New Roman" pitchFamily="18" charset="0"/>
                <a:ea typeface="黑体" panose="02010609060101010101" pitchFamily="49" charset="-122"/>
                <a:cs typeface="Times New Roman" pitchFamily="18" charset="0"/>
              </a:rPr>
              <a:t>)(</a:t>
            </a:r>
            <a:r>
              <a:rPr lang="en-US" altLang="zh-CN" sz="2400" i="1" dirty="0">
                <a:latin typeface="Times New Roman" pitchFamily="18" charset="0"/>
                <a:ea typeface="黑体" panose="02010609060101010101" pitchFamily="49" charset="-122"/>
                <a:cs typeface="Times New Roman" pitchFamily="18" charset="0"/>
              </a:rPr>
              <a:t>c</a:t>
            </a:r>
            <a:r>
              <a:rPr lang="en-US" altLang="zh-CN" sz="2400" dirty="0">
                <a:latin typeface="Times New Roman" pitchFamily="18" charset="0"/>
                <a:ea typeface="黑体" panose="02010609060101010101" pitchFamily="49" charset="-122"/>
                <a:cs typeface="Times New Roman" pitchFamily="18" charset="0"/>
              </a:rPr>
              <a:t>-</a:t>
            </a:r>
            <a:r>
              <a:rPr lang="en-US" altLang="zh-CN" sz="2400" i="1" dirty="0">
                <a:latin typeface="Times New Roman" pitchFamily="18" charset="0"/>
                <a:ea typeface="黑体" panose="02010609060101010101" pitchFamily="49" charset="-122"/>
                <a:cs typeface="Times New Roman" pitchFamily="18" charset="0"/>
              </a:rPr>
              <a:t>b</a:t>
            </a:r>
            <a:r>
              <a:rPr lang="en-US" altLang="zh-CN" sz="2400" dirty="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rPr>
              <a:t>的值是（    </a:t>
            </a:r>
            <a:r>
              <a:rPr lang="zh-CN" altLang="en-US" sz="2400" dirty="0" smtClean="0">
                <a:latin typeface="Times New Roman" pitchFamily="18" charset="0"/>
                <a:ea typeface="黑体" panose="02010609060101010101" pitchFamily="49" charset="-122"/>
                <a:cs typeface="Times New Roman" pitchFamily="18" charset="0"/>
              </a:rPr>
              <a:t>  ）</a:t>
            </a:r>
            <a:endParaRPr lang="zh-CN" altLang="en-US" sz="2400" dirty="0">
              <a:latin typeface="Times New Roman" pitchFamily="18" charset="0"/>
              <a:ea typeface="黑体" panose="02010609060101010101" pitchFamily="49" charset="-122"/>
              <a:cs typeface="Times New Roman" pitchFamily="18" charset="0"/>
            </a:endParaRPr>
          </a:p>
        </p:txBody>
      </p:sp>
      <p:sp>
        <p:nvSpPr>
          <p:cNvPr id="22534" name="文本框 23587"/>
          <p:cNvSpPr txBox="1"/>
          <p:nvPr>
            <p:custDataLst>
              <p:tags r:id="rId3"/>
            </p:custDataLst>
          </p:nvPr>
        </p:nvSpPr>
        <p:spPr>
          <a:xfrm>
            <a:off x="1029970" y="1592263"/>
            <a:ext cx="6248400" cy="460375"/>
          </a:xfrm>
          <a:prstGeom prst="rect">
            <a:avLst/>
          </a:prstGeom>
          <a:noFill/>
          <a:ln w="9525">
            <a:noFill/>
          </a:ln>
        </p:spPr>
        <p:txBody>
          <a:bodyPr>
            <a:spAutoFit/>
          </a:bodyPr>
          <a:lstStyle/>
          <a:p>
            <a:pPr>
              <a:spcBef>
                <a:spcPct val="50000"/>
              </a:spcBef>
            </a:pPr>
            <a:r>
              <a:rPr lang="en-US" altLang="zh-CN" sz="2400">
                <a:latin typeface="Times New Roman" pitchFamily="18" charset="0"/>
                <a:ea typeface="黑体" panose="02010609060101010101" pitchFamily="49" charset="-122"/>
                <a:cs typeface="Times New Roman" pitchFamily="18" charset="0"/>
              </a:rPr>
              <a:t>A.1       B.2       C.3       D.4</a:t>
            </a:r>
          </a:p>
        </p:txBody>
      </p:sp>
      <p:sp>
        <p:nvSpPr>
          <p:cNvPr id="20496" name="文本框 23588"/>
          <p:cNvSpPr txBox="1"/>
          <p:nvPr>
            <p:custDataLst>
              <p:tags r:id="rId4"/>
            </p:custDataLst>
          </p:nvPr>
        </p:nvSpPr>
        <p:spPr>
          <a:xfrm>
            <a:off x="6671198" y="1049073"/>
            <a:ext cx="762000" cy="460375"/>
          </a:xfrm>
          <a:prstGeom prst="rect">
            <a:avLst/>
          </a:prstGeom>
          <a:noFill/>
          <a:ln w="9525">
            <a:noFill/>
          </a:ln>
        </p:spPr>
        <p:txBody>
          <a:bodyPr>
            <a:spAutoFit/>
          </a:bodyPr>
          <a:lstStyle/>
          <a:p>
            <a:pPr algn="ctr">
              <a:spcBef>
                <a:spcPct val="50000"/>
              </a:spcBef>
            </a:pPr>
            <a:r>
              <a:rPr lang="en-US" altLang="zh-CN" sz="2400" dirty="0">
                <a:solidFill>
                  <a:srgbClr val="E92605"/>
                </a:solidFill>
                <a:latin typeface="Times New Roman" pitchFamily="18" charset="0"/>
                <a:ea typeface="黑体" panose="02010609060101010101" pitchFamily="49" charset="-122"/>
                <a:cs typeface="Times New Roman" pitchFamily="18" charset="0"/>
              </a:rPr>
              <a:t>A</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96"/>
                                        </p:tgtEl>
                                        <p:attrNameLst>
                                          <p:attrName>style.visibility</p:attrName>
                                        </p:attrNameLst>
                                      </p:cBhvr>
                                      <p:to>
                                        <p:strVal val="visible"/>
                                      </p:to>
                                    </p:set>
                                    <p:anim calcmode="lin" valueType="num">
                                      <p:cBhvr additive="base">
                                        <p:cTn id="7" dur="500" fill="hold"/>
                                        <p:tgtEl>
                                          <p:spTgt spid="20496"/>
                                        </p:tgtEl>
                                        <p:attrNameLst>
                                          <p:attrName>ppt_x</p:attrName>
                                        </p:attrNameLst>
                                      </p:cBhvr>
                                      <p:tavLst>
                                        <p:tav tm="0">
                                          <p:val>
                                            <p:strVal val="#ppt_x"/>
                                          </p:val>
                                        </p:tav>
                                        <p:tav tm="100000">
                                          <p:val>
                                            <p:strVal val="#ppt_x"/>
                                          </p:val>
                                        </p:tav>
                                      </p:tavLst>
                                    </p:anim>
                                    <p:anim calcmode="lin" valueType="num">
                                      <p:cBhvr additive="base">
                                        <p:cTn id="8" dur="500" fill="hold"/>
                                        <p:tgtEl>
                                          <p:spTgt spid="2049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208"/>
                                        </p:tgtEl>
                                        <p:attrNameLst>
                                          <p:attrName>style.visibility</p:attrName>
                                        </p:attrNameLst>
                                      </p:cBhvr>
                                      <p:to>
                                        <p:strVal val="visible"/>
                                      </p:to>
                                    </p:set>
                                    <p:anim calcmode="lin" valueType="num">
                                      <p:cBhvr additive="base">
                                        <p:cTn id="13" dur="500" fill="hold"/>
                                        <p:tgtEl>
                                          <p:spTgt spid="48208"/>
                                        </p:tgtEl>
                                        <p:attrNameLst>
                                          <p:attrName>ppt_x</p:attrName>
                                        </p:attrNameLst>
                                      </p:cBhvr>
                                      <p:tavLst>
                                        <p:tav tm="0">
                                          <p:val>
                                            <p:strVal val="#ppt_x"/>
                                          </p:val>
                                        </p:tav>
                                        <p:tav tm="100000">
                                          <p:val>
                                            <p:strVal val="#ppt_x"/>
                                          </p:val>
                                        </p:tav>
                                      </p:tavLst>
                                    </p:anim>
                                    <p:anim calcmode="lin" valueType="num">
                                      <p:cBhvr additive="base">
                                        <p:cTn id="14" dur="500" fill="hold"/>
                                        <p:tgtEl>
                                          <p:spTgt spid="4820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209"/>
                                        </p:tgtEl>
                                        <p:attrNameLst>
                                          <p:attrName>style.visibility</p:attrName>
                                        </p:attrNameLst>
                                      </p:cBhvr>
                                      <p:to>
                                        <p:strVal val="visible"/>
                                      </p:to>
                                    </p:set>
                                    <p:anim calcmode="lin" valueType="num">
                                      <p:cBhvr additive="base">
                                        <p:cTn id="19" dur="500" fill="hold"/>
                                        <p:tgtEl>
                                          <p:spTgt spid="48209"/>
                                        </p:tgtEl>
                                        <p:attrNameLst>
                                          <p:attrName>ppt_x</p:attrName>
                                        </p:attrNameLst>
                                      </p:cBhvr>
                                      <p:tavLst>
                                        <p:tav tm="0">
                                          <p:val>
                                            <p:strVal val="#ppt_x"/>
                                          </p:val>
                                        </p:tav>
                                        <p:tav tm="100000">
                                          <p:val>
                                            <p:strVal val="#ppt_x"/>
                                          </p:val>
                                        </p:tav>
                                      </p:tavLst>
                                    </p:anim>
                                    <p:anim calcmode="lin" valueType="num">
                                      <p:cBhvr additive="base">
                                        <p:cTn id="20" dur="500" fill="hold"/>
                                        <p:tgtEl>
                                          <p:spTgt spid="4820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4" nodeType="clickEffect">
                                  <p:stCondLst>
                                    <p:cond delay="0"/>
                                  </p:stCondLst>
                                  <p:childTnLst>
                                    <p:set>
                                      <p:cBhvr>
                                        <p:cTn id="24" dur="1" fill="hold">
                                          <p:stCondLst>
                                            <p:cond delay="0"/>
                                          </p:stCondLst>
                                        </p:cTn>
                                        <p:tgtEl>
                                          <p:spTgt spid="20504"/>
                                        </p:tgtEl>
                                        <p:attrNameLst>
                                          <p:attrName>style.visibility</p:attrName>
                                        </p:attrNameLst>
                                      </p:cBhvr>
                                      <p:to>
                                        <p:strVal val="visible"/>
                                      </p:to>
                                    </p:set>
                                    <p:anim calcmode="lin" valueType="num">
                                      <p:cBhvr additive="base">
                                        <p:cTn id="25" dur="500" fill="hold"/>
                                        <p:tgtEl>
                                          <p:spTgt spid="20504"/>
                                        </p:tgtEl>
                                        <p:attrNameLst>
                                          <p:attrName>ppt_x</p:attrName>
                                        </p:attrNameLst>
                                      </p:cBhvr>
                                      <p:tavLst>
                                        <p:tav tm="0">
                                          <p:val>
                                            <p:strVal val="#ppt_x"/>
                                          </p:val>
                                        </p:tav>
                                        <p:tav tm="100000">
                                          <p:val>
                                            <p:strVal val="#ppt_x"/>
                                          </p:val>
                                        </p:tav>
                                      </p:tavLst>
                                    </p:anim>
                                    <p:anim calcmode="lin" valueType="num">
                                      <p:cBhvr additive="base">
                                        <p:cTn id="26" dur="500" fill="hold"/>
                                        <p:tgtEl>
                                          <p:spTgt spid="205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4" grpId="4"/>
      <p:bldP spid="48208" grpId="0"/>
      <p:bldP spid="48209" grpId="0"/>
      <p:bldP spid="2049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 name="TextBox 60"/>
              <p:cNvSpPr txBox="1"/>
              <p:nvPr>
                <p:custDataLst>
                  <p:tags r:id="rId1"/>
                </p:custDataLst>
              </p:nvPr>
            </p:nvSpPr>
            <p:spPr>
              <a:xfrm>
                <a:off x="771207" y="1131590"/>
                <a:ext cx="8068310" cy="1872208"/>
              </a:xfrm>
              <a:prstGeom prst="rect">
                <a:avLst/>
              </a:prstGeom>
              <a:noFill/>
              <a:ln w="9525">
                <a:noFill/>
              </a:ln>
            </p:spPr>
            <p:txBody>
              <a:bodyPr>
                <a:noAutofit/>
              </a:bodyPr>
              <a:lstStyle/>
              <a:p>
                <a:pPr indent="0" fontAlgn="auto">
                  <a:lnSpc>
                    <a:spcPct val="135000"/>
                  </a:lnSpc>
                  <a:buNone/>
                </a:pPr>
                <a:r>
                  <a:rPr lang="en-US" altLang="zh-CN" sz="2400" dirty="0" smtClean="0">
                    <a:latin typeface="Times New Roman" pitchFamily="18" charset="0"/>
                    <a:ea typeface="黑体" panose="02010609060101010101" pitchFamily="49" charset="-122"/>
                    <a:cs typeface="Times New Roman" pitchFamily="18" charset="0"/>
                  </a:rPr>
                  <a:t>3.</a:t>
                </a:r>
                <a:r>
                  <a:rPr lang="zh-CN" altLang="en-US" sz="2400" dirty="0" smtClean="0">
                    <a:latin typeface="Times New Roman" pitchFamily="18" charset="0"/>
                    <a:ea typeface="黑体" panose="02010609060101010101" pitchFamily="49" charset="-122"/>
                    <a:cs typeface="Times New Roman" pitchFamily="18" charset="0"/>
                  </a:rPr>
                  <a:t>今年</a:t>
                </a:r>
                <a:r>
                  <a:rPr lang="zh-CN" altLang="en-US" sz="2400" dirty="0">
                    <a:latin typeface="Times New Roman" pitchFamily="18" charset="0"/>
                    <a:ea typeface="黑体" panose="02010609060101010101" pitchFamily="49" charset="-122"/>
                    <a:cs typeface="Times New Roman" pitchFamily="18" charset="0"/>
                  </a:rPr>
                  <a:t>植树节时，某校有</a:t>
                </a:r>
                <a:r>
                  <a:rPr lang="en-US" altLang="zh-CN" sz="2400" dirty="0" smtClean="0">
                    <a:latin typeface="Times New Roman" pitchFamily="18" charset="0"/>
                    <a:ea typeface="黑体" panose="02010609060101010101" pitchFamily="49" charset="-122"/>
                    <a:cs typeface="Times New Roman" pitchFamily="18" charset="0"/>
                  </a:rPr>
                  <a:t>305</a:t>
                </a:r>
                <a:r>
                  <a:rPr lang="zh-CN" altLang="en-US" sz="2400" dirty="0" smtClean="0">
                    <a:latin typeface="Times New Roman" pitchFamily="18" charset="0"/>
                    <a:ea typeface="黑体" panose="02010609060101010101" pitchFamily="49" charset="-122"/>
                    <a:cs typeface="Times New Roman" pitchFamily="18" charset="0"/>
                  </a:rPr>
                  <a:t>名同学</a:t>
                </a:r>
                <a:r>
                  <a:rPr lang="zh-CN" altLang="en-US" sz="2400" dirty="0">
                    <a:latin typeface="Times New Roman" pitchFamily="18" charset="0"/>
                    <a:ea typeface="黑体" panose="02010609060101010101" pitchFamily="49" charset="-122"/>
                    <a:cs typeface="Times New Roman" pitchFamily="18" charset="0"/>
                  </a:rPr>
                  <a:t>参加了植树活动，其中有</a:t>
                </a:r>
                <a14:m>
                  <m:oMath xmlns:m="http://schemas.openxmlformats.org/officeDocument/2006/math">
                    <m:f>
                      <m:fPr>
                        <m:ctrlPr>
                          <a:rPr lang="en-US" altLang="zh-CN" sz="2400" i="1" dirty="0" smtClean="0">
                            <a:latin typeface="Cambria Math"/>
                            <a:ea typeface="黑体" panose="02010609060101010101" pitchFamily="49" charset="-122"/>
                            <a:cs typeface="Times New Roman" pitchFamily="18" charset="0"/>
                          </a:rPr>
                        </m:ctrlPr>
                      </m:fPr>
                      <m:num>
                        <m:r>
                          <m:rPr>
                            <m:nor/>
                          </m:rPr>
                          <a:rPr lang="en-US" altLang="zh-CN" sz="2400" dirty="0">
                            <a:latin typeface="Times New Roman" pitchFamily="18" charset="0"/>
                            <a:ea typeface="黑体" panose="02010609060101010101" pitchFamily="49" charset="-122"/>
                            <a:cs typeface="Times New Roman" pitchFamily="18" charset="0"/>
                          </a:rPr>
                          <m:t>2</m:t>
                        </m:r>
                      </m:num>
                      <m:den>
                        <m:r>
                          <m:rPr>
                            <m:nor/>
                          </m:rPr>
                          <a:rPr lang="en-US" altLang="zh-CN" sz="2400" dirty="0">
                            <a:latin typeface="Times New Roman" pitchFamily="18" charset="0"/>
                            <a:ea typeface="黑体" panose="02010609060101010101" pitchFamily="49" charset="-122"/>
                            <a:cs typeface="Times New Roman" pitchFamily="18" charset="0"/>
                          </a:rPr>
                          <m:t>5</m:t>
                        </m:r>
                      </m:den>
                    </m:f>
                    <m:r>
                      <a:rPr lang="zh-CN" altLang="en-US" sz="2400" i="1" dirty="0" smtClean="0">
                        <a:latin typeface="Cambria Math"/>
                        <a:ea typeface="黑体" panose="02010609060101010101" pitchFamily="49" charset="-122"/>
                        <a:cs typeface="Times New Roman" pitchFamily="18" charset="0"/>
                      </a:rPr>
                      <m:t> </m:t>
                    </m:r>
                  </m:oMath>
                </a14:m>
                <a:r>
                  <a:rPr lang="zh-CN" altLang="en-US" sz="2400" dirty="0" smtClean="0">
                    <a:latin typeface="Times New Roman" pitchFamily="18" charset="0"/>
                    <a:ea typeface="黑体" panose="02010609060101010101" pitchFamily="49" charset="-122"/>
                    <a:cs typeface="Times New Roman" pitchFamily="18" charset="0"/>
                  </a:rPr>
                  <a:t>的</a:t>
                </a:r>
                <a:r>
                  <a:rPr lang="zh-CN" altLang="en-US" sz="2400" dirty="0">
                    <a:latin typeface="Times New Roman" pitchFamily="18" charset="0"/>
                    <a:ea typeface="黑体" panose="02010609060101010101" pitchFamily="49" charset="-122"/>
                    <a:cs typeface="Times New Roman" pitchFamily="18" charset="0"/>
                  </a:rPr>
                  <a:t>同学每人植树</a:t>
                </a:r>
                <a:r>
                  <a:rPr lang="en-US" altLang="zh-CN" sz="2400" i="1" dirty="0">
                    <a:latin typeface="Times New Roman" pitchFamily="18" charset="0"/>
                    <a:ea typeface="黑体" panose="02010609060101010101" pitchFamily="49" charset="-122"/>
                    <a:cs typeface="Times New Roman" pitchFamily="18" charset="0"/>
                  </a:rPr>
                  <a:t>a</a:t>
                </a:r>
                <a:r>
                  <a:rPr lang="zh-CN" altLang="en-US" sz="2400" dirty="0">
                    <a:latin typeface="Times New Roman" pitchFamily="18" charset="0"/>
                    <a:ea typeface="黑体" panose="02010609060101010101" pitchFamily="49" charset="-122"/>
                    <a:cs typeface="Times New Roman" pitchFamily="18" charset="0"/>
                  </a:rPr>
                  <a:t>棵，其余同学每人植树</a:t>
                </a:r>
                <a:r>
                  <a:rPr lang="en-US" altLang="zh-CN" sz="2400" dirty="0">
                    <a:latin typeface="Times New Roman" pitchFamily="18" charset="0"/>
                    <a:ea typeface="黑体" panose="02010609060101010101" pitchFamily="49" charset="-122"/>
                    <a:cs typeface="Times New Roman" pitchFamily="18" charset="0"/>
                  </a:rPr>
                  <a:t>2</a:t>
                </a:r>
                <a:r>
                  <a:rPr lang="zh-CN" altLang="en-US" sz="2400" dirty="0">
                    <a:latin typeface="Times New Roman" pitchFamily="18" charset="0"/>
                    <a:ea typeface="黑体" panose="02010609060101010101" pitchFamily="49" charset="-122"/>
                    <a:cs typeface="Times New Roman" pitchFamily="18" charset="0"/>
                  </a:rPr>
                  <a:t>棵</a:t>
                </a:r>
                <a:r>
                  <a:rPr lang="en-US" altLang="zh-CN" sz="2400" dirty="0">
                    <a:latin typeface="Times New Roman" pitchFamily="18" charset="0"/>
                    <a:ea typeface="黑体" panose="02010609060101010101" pitchFamily="49" charset="-122"/>
                    <a:cs typeface="Times New Roman" pitchFamily="18" charset="0"/>
                  </a:rPr>
                  <a:t>.</a:t>
                </a:r>
                <a:r>
                  <a:rPr lang="zh-CN" altLang="en-US" sz="2400" dirty="0">
                    <a:latin typeface="Times New Roman" pitchFamily="18" charset="0"/>
                    <a:ea typeface="黑体" panose="02010609060101010101" pitchFamily="49" charset="-122"/>
                    <a:cs typeface="Times New Roman" pitchFamily="18" charset="0"/>
                    <a:sym typeface="+mn-ea"/>
                  </a:rPr>
                  <a:t>你能用代数式表示他们共植树的棵树吗</a:t>
                </a:r>
                <a:r>
                  <a:rPr lang="zh-CN" altLang="en-US" sz="2400" dirty="0" smtClean="0">
                    <a:latin typeface="Times New Roman" pitchFamily="18" charset="0"/>
                    <a:ea typeface="黑体" panose="02010609060101010101" pitchFamily="49" charset="-122"/>
                    <a:cs typeface="Times New Roman" pitchFamily="18" charset="0"/>
                    <a:sym typeface="+mn-ea"/>
                  </a:rPr>
                  <a:t>？</a:t>
                </a:r>
                <a:endParaRPr lang="zh-CN" altLang="en-US" sz="2400" dirty="0">
                  <a:latin typeface="Times New Roman" pitchFamily="18" charset="0"/>
                  <a:ea typeface="黑体" panose="02010609060101010101" pitchFamily="49" charset="-122"/>
                  <a:cs typeface="Times New Roman" pitchFamily="18" charset="0"/>
                </a:endParaRPr>
              </a:p>
            </p:txBody>
          </p:sp>
        </mc:Choice>
        <mc:Fallback xmlns="">
          <p:sp>
            <p:nvSpPr>
              <p:cNvPr id="61" name="TextBox 60"/>
              <p:cNvSpPr txBox="1">
                <a:spLocks noRot="1" noChangeAspect="1" noMove="1" noResize="1" noEditPoints="1" noAdjustHandles="1" noChangeArrowheads="1" noChangeShapeType="1" noTextEdit="1"/>
              </p:cNvSpPr>
              <p:nvPr>
                <p:custDataLst>
                  <p:tags r:id="rId4"/>
                </p:custDataLst>
              </p:nvPr>
            </p:nvSpPr>
            <p:spPr>
              <a:xfrm>
                <a:off x="771207" y="1131590"/>
                <a:ext cx="8068310" cy="1872208"/>
              </a:xfrm>
              <a:prstGeom prst="rect">
                <a:avLst/>
              </a:prstGeom>
              <a:blipFill rotWithShape="1">
                <a:blip r:embed="rId5"/>
                <a:stretch>
                  <a:fillRect l="-1209" b="-3583"/>
                </a:stretch>
              </a:blipFill>
              <a:ln w="9525">
                <a:noFill/>
              </a:ln>
            </p:spPr>
            <p:txBody>
              <a:bodyPr/>
              <a:lstStyle/>
              <a:p>
                <a:r>
                  <a:rPr lang="zh-CN" altLang="en-US">
                    <a:noFill/>
                  </a:rPr>
                  <a:t> </a:t>
                </a:r>
              </a:p>
            </p:txBody>
          </p:sp>
        </mc:Fallback>
      </mc:AlternateContent>
      <p:sp>
        <p:nvSpPr>
          <p:cNvPr id="16393" name="Text Box 9"/>
          <p:cNvSpPr txBox="1"/>
          <p:nvPr>
            <p:custDataLst>
              <p:tags r:id="rId2"/>
            </p:custDataLst>
          </p:nvPr>
        </p:nvSpPr>
        <p:spPr>
          <a:xfrm>
            <a:off x="827584" y="3087690"/>
            <a:ext cx="8228013" cy="1014730"/>
          </a:xfrm>
          <a:prstGeom prst="rect">
            <a:avLst/>
          </a:prstGeom>
          <a:noFill/>
          <a:ln w="9525">
            <a:noFill/>
          </a:ln>
        </p:spPr>
        <p:txBody>
          <a:bodyPr>
            <a:spAutoFit/>
          </a:bodyPr>
          <a:lstStyle/>
          <a:p>
            <a:pPr>
              <a:spcBef>
                <a:spcPct val="50000"/>
              </a:spcBef>
              <a:buNone/>
            </a:pPr>
            <a:r>
              <a:rPr lang="zh-CN" altLang="en-US" sz="2400" dirty="0">
                <a:latin typeface="Times New Roman" pitchFamily="18" charset="0"/>
                <a:ea typeface="黑体" panose="02010609060101010101" pitchFamily="49" charset="-122"/>
                <a:cs typeface="Times New Roman" pitchFamily="18" charset="0"/>
              </a:rPr>
              <a:t>如果</a:t>
            </a:r>
            <a:r>
              <a:rPr lang="en-US" altLang="zh-CN" sz="2400" i="1" dirty="0">
                <a:latin typeface="Times New Roman" pitchFamily="18" charset="0"/>
                <a:ea typeface="黑体" panose="02010609060101010101" pitchFamily="49" charset="-122"/>
                <a:cs typeface="Times New Roman" pitchFamily="18" charset="0"/>
              </a:rPr>
              <a:t>a</a:t>
            </a:r>
            <a:r>
              <a:rPr lang="en-US" altLang="zh-CN" sz="2400" dirty="0">
                <a:latin typeface="Times New Roman" pitchFamily="18" charset="0"/>
                <a:ea typeface="黑体" panose="02010609060101010101" pitchFamily="49" charset="-122"/>
                <a:cs typeface="Times New Roman" pitchFamily="18" charset="0"/>
              </a:rPr>
              <a:t>=3</a:t>
            </a:r>
            <a:r>
              <a:rPr lang="zh-CN" altLang="en-US" sz="2400" dirty="0">
                <a:latin typeface="Times New Roman" pitchFamily="18" charset="0"/>
                <a:ea typeface="黑体" panose="02010609060101010101" pitchFamily="49" charset="-122"/>
                <a:cs typeface="Times New Roman" pitchFamily="18" charset="0"/>
              </a:rPr>
              <a:t>，那么他们共植树多少棵？</a:t>
            </a:r>
          </a:p>
          <a:p>
            <a:pPr>
              <a:spcBef>
                <a:spcPct val="50000"/>
              </a:spcBef>
              <a:buNone/>
            </a:pPr>
            <a:r>
              <a:rPr lang="zh-CN" altLang="en-US" sz="2400" dirty="0">
                <a:latin typeface="Times New Roman" pitchFamily="18" charset="0"/>
                <a:ea typeface="黑体" panose="02010609060101010101" pitchFamily="49" charset="-122"/>
                <a:cs typeface="Times New Roman" pitchFamily="18" charset="0"/>
              </a:rPr>
              <a:t>如果</a:t>
            </a:r>
            <a:r>
              <a:rPr lang="en-US" altLang="zh-CN" sz="2400" i="1" dirty="0">
                <a:latin typeface="Times New Roman" pitchFamily="18" charset="0"/>
                <a:ea typeface="黑体" panose="02010609060101010101" pitchFamily="49" charset="-122"/>
                <a:cs typeface="Times New Roman" pitchFamily="18" charset="0"/>
              </a:rPr>
              <a:t>a</a:t>
            </a:r>
            <a:r>
              <a:rPr lang="en-US" altLang="zh-CN" sz="2400" dirty="0">
                <a:latin typeface="Times New Roman" pitchFamily="18" charset="0"/>
                <a:ea typeface="黑体" panose="02010609060101010101" pitchFamily="49" charset="-122"/>
                <a:cs typeface="Times New Roman" pitchFamily="18" charset="0"/>
              </a:rPr>
              <a:t>=4</a:t>
            </a:r>
            <a:r>
              <a:rPr lang="zh-CN" altLang="en-US" sz="2400" dirty="0">
                <a:latin typeface="Times New Roman" pitchFamily="18" charset="0"/>
                <a:ea typeface="黑体" panose="02010609060101010101" pitchFamily="49" charset="-122"/>
                <a:cs typeface="Times New Roman" pitchFamily="18" charset="0"/>
              </a:rPr>
              <a:t>，那么他们共植树又是多少棵呢？</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84" name="矩形 1"/>
              <p:cNvSpPr/>
              <p:nvPr>
                <p:custDataLst>
                  <p:tags r:id="rId1"/>
                </p:custDataLst>
              </p:nvPr>
            </p:nvSpPr>
            <p:spPr>
              <a:xfrm>
                <a:off x="899592" y="915566"/>
                <a:ext cx="8123793" cy="1440160"/>
              </a:xfrm>
              <a:prstGeom prst="rect">
                <a:avLst/>
              </a:prstGeom>
              <a:noFill/>
              <a:ln w="9525">
                <a:noFill/>
              </a:ln>
            </p:spPr>
            <p:txBody>
              <a:bodyPr>
                <a:noAutofit/>
              </a:bodyPr>
              <a:lstStyle/>
              <a:p>
                <a:pPr>
                  <a:lnSpc>
                    <a:spcPct val="160000"/>
                  </a:lnSpc>
                </a:pPr>
                <a:r>
                  <a:rPr lang="zh-CN" altLang="en-US" sz="2400" dirty="0" smtClean="0">
                    <a:solidFill>
                      <a:srgbClr val="FF0000"/>
                    </a:solidFill>
                    <a:latin typeface="Times New Roman" pitchFamily="18" charset="0"/>
                    <a:ea typeface="黑体" panose="02010609060101010101" pitchFamily="49" charset="-122"/>
                    <a:cs typeface="Times New Roman" pitchFamily="18" charset="0"/>
                  </a:rPr>
                  <a:t>解：他们共植树 </a:t>
                </a:r>
                <a14:m>
                  <m:oMath xmlns:m="http://schemas.openxmlformats.org/officeDocument/2006/math">
                    <m:f>
                      <m:fPr>
                        <m:ctrlPr>
                          <a:rPr lang="en-US" altLang="zh-CN" sz="2400" i="1" dirty="0">
                            <a:solidFill>
                              <a:srgbClr val="FF0000"/>
                            </a:solidFill>
                            <a:latin typeface="Cambria Math"/>
                            <a:ea typeface="黑体" panose="02010609060101010101" pitchFamily="49" charset="-122"/>
                            <a:cs typeface="Times New Roman" pitchFamily="18" charset="0"/>
                          </a:rPr>
                        </m:ctrlPr>
                      </m:fPr>
                      <m:num>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2</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5</m:t>
                        </m:r>
                      </m:den>
                    </m:f>
                    <m:r>
                      <a:rPr lang="zh-CN" altLang="en-US" sz="2400" i="1" dirty="0">
                        <a:solidFill>
                          <a:srgbClr val="FF0000"/>
                        </a:solidFill>
                        <a:latin typeface="Cambria Math"/>
                        <a:ea typeface="黑体" panose="02010609060101010101" pitchFamily="49" charset="-122"/>
                        <a:cs typeface="Times New Roman" pitchFamily="18" charset="0"/>
                      </a:rPr>
                      <m:t> </m:t>
                    </m:r>
                  </m:oMath>
                </a14:m>
                <a:r>
                  <a:rPr lang="en-US" altLang="zh-CN" sz="2400" dirty="0">
                    <a:solidFill>
                      <a:srgbClr val="FF0000"/>
                    </a:solidFill>
                    <a:latin typeface="Times New Roman" pitchFamily="18" charset="0"/>
                    <a:ea typeface="黑体" panose="02010609060101010101" pitchFamily="49" charset="-122"/>
                    <a:cs typeface="Times New Roman" pitchFamily="18" charset="0"/>
                  </a:rPr>
                  <a:t>×305×</a:t>
                </a:r>
                <a:r>
                  <a:rPr lang="en-US" altLang="zh-CN" sz="2400" i="1" dirty="0">
                    <a:solidFill>
                      <a:srgbClr val="FF0000"/>
                    </a:solidFill>
                    <a:latin typeface="Times New Roman" pitchFamily="18" charset="0"/>
                    <a:ea typeface="黑体" panose="02010609060101010101" pitchFamily="49" charset="-122"/>
                    <a:cs typeface="Times New Roman" pitchFamily="18" charset="0"/>
                  </a:rPr>
                  <a:t>a</a:t>
                </a:r>
                <a:r>
                  <a:rPr lang="en-US" altLang="zh-CN"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dirty="0">
                    <a:solidFill>
                      <a:srgbClr val="FF0000"/>
                    </a:solidFill>
                    <a:ea typeface="黑体" panose="02010609060101010101" pitchFamily="49" charset="-122"/>
                    <a:cs typeface="Times New Roman" pitchFamily="18" charset="0"/>
                  </a:rPr>
                  <a:t> </a:t>
                </a:r>
                <a:r>
                  <a:rPr lang="zh-CN" altLang="en-US" sz="2400" dirty="0" smtClean="0">
                    <a:solidFill>
                      <a:srgbClr val="FF0000"/>
                    </a:solidFill>
                    <a:latin typeface="Times New Roman" pitchFamily="18" charset="0"/>
                    <a:ea typeface="黑体" panose="02010609060101010101" pitchFamily="49" charset="-122"/>
                    <a:cs typeface="Times New Roman" pitchFamily="18" charset="0"/>
                  </a:rPr>
                  <a:t>（</a:t>
                </a:r>
                <a:r>
                  <a:rPr lang="en-US" altLang="zh-CN" sz="2400" dirty="0">
                    <a:solidFill>
                      <a:srgbClr val="FF0000"/>
                    </a:solidFill>
                    <a:latin typeface="Times New Roman" pitchFamily="18" charset="0"/>
                    <a:ea typeface="黑体" panose="02010609060101010101" pitchFamily="49" charset="-122"/>
                    <a:cs typeface="Times New Roman" pitchFamily="18" charset="0"/>
                  </a:rPr>
                  <a:t>1–  </a:t>
                </a:r>
                <a14:m>
                  <m:oMath xmlns:m="http://schemas.openxmlformats.org/officeDocument/2006/math">
                    <m:f>
                      <m:fPr>
                        <m:ctrlPr>
                          <a:rPr lang="en-US" altLang="zh-CN" sz="2400" i="1" dirty="0">
                            <a:solidFill>
                              <a:srgbClr val="FF0000"/>
                            </a:solidFill>
                            <a:latin typeface="Cambria Math"/>
                            <a:ea typeface="黑体" panose="02010609060101010101" pitchFamily="49" charset="-122"/>
                            <a:cs typeface="Times New Roman" pitchFamily="18" charset="0"/>
                          </a:rPr>
                        </m:ctrlPr>
                      </m:fPr>
                      <m:num>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2</m:t>
                        </m:r>
                      </m:num>
                      <m:den>
                        <m:r>
                          <m:rPr>
                            <m:nor/>
                          </m:rPr>
                          <a:rPr lang="en-US" altLang="zh-CN" sz="2400" dirty="0">
                            <a:solidFill>
                              <a:srgbClr val="FF0000"/>
                            </a:solidFill>
                            <a:latin typeface="Times New Roman" pitchFamily="18" charset="0"/>
                            <a:ea typeface="黑体" panose="02010609060101010101" pitchFamily="49" charset="-122"/>
                            <a:cs typeface="Times New Roman" pitchFamily="18" charset="0"/>
                          </a:rPr>
                          <m:t>5</m:t>
                        </m:r>
                      </m:den>
                    </m:f>
                    <m:r>
                      <a:rPr lang="zh-CN" altLang="en-US" sz="2400" i="1" dirty="0">
                        <a:solidFill>
                          <a:srgbClr val="FF0000"/>
                        </a:solidFill>
                        <a:latin typeface="Cambria Math"/>
                        <a:ea typeface="黑体" panose="02010609060101010101" pitchFamily="49" charset="-122"/>
                        <a:cs typeface="Times New Roman" pitchFamily="18" charset="0"/>
                      </a:rPr>
                      <m:t> </m:t>
                    </m:r>
                  </m:oMath>
                </a14:m>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dirty="0">
                    <a:solidFill>
                      <a:srgbClr val="FF0000"/>
                    </a:solidFill>
                    <a:latin typeface="Times New Roman" pitchFamily="18" charset="0"/>
                    <a:ea typeface="黑体" panose="02010609060101010101" pitchFamily="49" charset="-122"/>
                    <a:cs typeface="Times New Roman" pitchFamily="18" charset="0"/>
                  </a:rPr>
                  <a:t>×305×2</a:t>
                </a:r>
              </a:p>
              <a:p>
                <a:pPr>
                  <a:lnSpc>
                    <a:spcPct val="160000"/>
                  </a:lnSpc>
                </a:pPr>
                <a:r>
                  <a:rPr lang="en-US" altLang="zh-CN" sz="2400" dirty="0">
                    <a:solidFill>
                      <a:srgbClr val="FF0000"/>
                    </a:solidFill>
                    <a:latin typeface="Times New Roman" pitchFamily="18" charset="0"/>
                    <a:ea typeface="黑体" panose="02010609060101010101" pitchFamily="49" charset="-122"/>
                    <a:cs typeface="Times New Roman" pitchFamily="18" charset="0"/>
                  </a:rPr>
                  <a:t>=122</a:t>
                </a:r>
                <a:r>
                  <a:rPr lang="en-US" altLang="zh-CN" sz="2400" i="1" dirty="0">
                    <a:solidFill>
                      <a:srgbClr val="FF0000"/>
                    </a:solidFill>
                    <a:latin typeface="Times New Roman" pitchFamily="18" charset="0"/>
                    <a:ea typeface="黑体" panose="02010609060101010101" pitchFamily="49" charset="-122"/>
                    <a:cs typeface="Times New Roman" pitchFamily="18" charset="0"/>
                  </a:rPr>
                  <a:t>a</a:t>
                </a:r>
                <a:r>
                  <a:rPr lang="en-US" altLang="zh-CN" sz="2400" dirty="0">
                    <a:solidFill>
                      <a:srgbClr val="FF0000"/>
                    </a:solidFill>
                    <a:latin typeface="Times New Roman" pitchFamily="18" charset="0"/>
                    <a:ea typeface="黑体" panose="02010609060101010101" pitchFamily="49" charset="-122"/>
                    <a:cs typeface="Times New Roman" pitchFamily="18" charset="0"/>
                  </a:rPr>
                  <a:t>+366</a:t>
                </a:r>
                <a:r>
                  <a:rPr lang="zh-CN" altLang="en-US" sz="2400" dirty="0">
                    <a:solidFill>
                      <a:srgbClr val="FF0000"/>
                    </a:solidFill>
                    <a:latin typeface="Times New Roman" pitchFamily="18" charset="0"/>
                    <a:ea typeface="黑体" panose="02010609060101010101" pitchFamily="49" charset="-122"/>
                    <a:cs typeface="Times New Roman" pitchFamily="18" charset="0"/>
                  </a:rPr>
                  <a:t>（棵）</a:t>
                </a:r>
                <a:r>
                  <a:rPr lang="en-US" altLang="zh-CN" sz="2400" dirty="0">
                    <a:solidFill>
                      <a:srgbClr val="FF0000"/>
                    </a:solidFill>
                    <a:latin typeface="Times New Roman" pitchFamily="18" charset="0"/>
                    <a:ea typeface="黑体" panose="02010609060101010101" pitchFamily="49" charset="-122"/>
                    <a:cs typeface="Times New Roman" pitchFamily="18" charset="0"/>
                  </a:rPr>
                  <a:t>.</a:t>
                </a:r>
              </a:p>
            </p:txBody>
          </p:sp>
        </mc:Choice>
        <mc:Fallback xmlns="">
          <p:sp>
            <p:nvSpPr>
              <p:cNvPr id="6184" name="矩形 1"/>
              <p:cNvSpPr>
                <a:spLocks noRot="1" noChangeAspect="1" noMove="1" noResize="1" noEditPoints="1" noAdjustHandles="1" noChangeArrowheads="1" noChangeShapeType="1" noTextEdit="1"/>
              </p:cNvSpPr>
              <p:nvPr>
                <p:custDataLst>
                  <p:tags r:id="rId4"/>
                </p:custDataLst>
              </p:nvPr>
            </p:nvSpPr>
            <p:spPr>
              <a:xfrm>
                <a:off x="899592" y="915566"/>
                <a:ext cx="8123793" cy="1440160"/>
              </a:xfrm>
              <a:prstGeom prst="rect">
                <a:avLst/>
              </a:prstGeom>
              <a:blipFill rotWithShape="1">
                <a:blip r:embed="rId5"/>
                <a:stretch>
                  <a:fillRect l="-1201" b="-16949"/>
                </a:stretch>
              </a:blipFill>
              <a:ln w="9525">
                <a:noFill/>
              </a:ln>
            </p:spPr>
            <p:txBody>
              <a:bodyPr/>
              <a:lstStyle/>
              <a:p>
                <a:r>
                  <a:rPr lang="zh-CN" altLang="en-US">
                    <a:noFill/>
                  </a:rPr>
                  <a:t> </a:t>
                </a:r>
              </a:p>
            </p:txBody>
          </p:sp>
        </mc:Fallback>
      </mc:AlternateContent>
      <p:sp>
        <p:nvSpPr>
          <p:cNvPr id="6191" name="文本框 5"/>
          <p:cNvSpPr/>
          <p:nvPr>
            <p:custDataLst>
              <p:tags r:id="rId2"/>
            </p:custDataLst>
          </p:nvPr>
        </p:nvSpPr>
        <p:spPr>
          <a:xfrm>
            <a:off x="970726" y="2643758"/>
            <a:ext cx="7613015" cy="1130246"/>
          </a:xfrm>
          <a:prstGeom prst="rect">
            <a:avLst/>
          </a:prstGeom>
          <a:noFill/>
          <a:ln w="34925">
            <a:solidFill>
              <a:schemeClr val="accent5"/>
            </a:solidFill>
          </a:ln>
        </p:spPr>
        <p:txBody>
          <a:bodyPr wrap="square">
            <a:spAutoFit/>
          </a:bodyPr>
          <a:lstStyle/>
          <a:p>
            <a:pPr algn="l">
              <a:lnSpc>
                <a:spcPct val="150000"/>
              </a:lnSpc>
            </a:pPr>
            <a:r>
              <a:rPr lang="zh-CN" altLang="en-US" sz="2400" dirty="0">
                <a:solidFill>
                  <a:schemeClr val="tx1"/>
                </a:solidFill>
                <a:latin typeface="Times New Roman" pitchFamily="18" charset="0"/>
                <a:ea typeface="黑体" panose="02010609060101010101" pitchFamily="49" charset="-122"/>
                <a:cs typeface="Times New Roman" pitchFamily="18" charset="0"/>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rPr>
              <a:t>a</a:t>
            </a:r>
            <a:r>
              <a:rPr lang="en-US" altLang="zh-CN" sz="2400" dirty="0">
                <a:solidFill>
                  <a:srgbClr val="FF0000"/>
                </a:solidFill>
                <a:latin typeface="Times New Roman" pitchFamily="18" charset="0"/>
                <a:ea typeface="黑体" panose="02010609060101010101" pitchFamily="49" charset="-122"/>
                <a:cs typeface="Times New Roman" pitchFamily="18" charset="0"/>
              </a:rPr>
              <a:t>=3</a:t>
            </a:r>
            <a:r>
              <a:rPr lang="zh-CN" altLang="en-US" sz="2400" dirty="0">
                <a:solidFill>
                  <a:schemeClr val="tx1"/>
                </a:solidFill>
                <a:latin typeface="Times New Roman" pitchFamily="18" charset="0"/>
                <a:ea typeface="黑体" panose="02010609060101010101" pitchFamily="49" charset="-122"/>
                <a:cs typeface="Times New Roman" pitchFamily="18" charset="0"/>
              </a:rPr>
              <a:t>时，他们共植树</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122</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mn-ea"/>
              </a:rPr>
              <a:t>a</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+366=122×3+366</a:t>
            </a:r>
            <a:r>
              <a:rPr lang="en-US" sz="2400" dirty="0">
                <a:latin typeface="Times New Roman" pitchFamily="18" charset="0"/>
                <a:ea typeface="黑体" panose="02010609060101010101" pitchFamily="49" charset="-122"/>
                <a:cs typeface="Times New Roman" pitchFamily="18" charset="0"/>
                <a:sym typeface="+mn-ea"/>
              </a:rPr>
              <a:t>=</a:t>
            </a:r>
            <a:r>
              <a:rPr lang="en-US" altLang="zh-CN" sz="2400" dirty="0">
                <a:solidFill>
                  <a:srgbClr val="FF0000"/>
                </a:solidFill>
                <a:latin typeface="Times New Roman" pitchFamily="18" charset="0"/>
                <a:ea typeface="黑体" panose="02010609060101010101" pitchFamily="49" charset="-122"/>
                <a:cs typeface="Times New Roman" pitchFamily="18" charset="0"/>
              </a:rPr>
              <a:t>732</a:t>
            </a:r>
            <a:r>
              <a:rPr lang="zh-CN" altLang="en-US" sz="2400" dirty="0">
                <a:solidFill>
                  <a:schemeClr val="tx1"/>
                </a:solidFill>
                <a:latin typeface="Times New Roman" pitchFamily="18" charset="0"/>
                <a:ea typeface="黑体" panose="02010609060101010101" pitchFamily="49" charset="-122"/>
                <a:cs typeface="Times New Roman" pitchFamily="18" charset="0"/>
              </a:rPr>
              <a:t>棵，</a:t>
            </a:r>
          </a:p>
          <a:p>
            <a:pPr algn="l">
              <a:lnSpc>
                <a:spcPct val="150000"/>
              </a:lnSpc>
            </a:pPr>
            <a:r>
              <a:rPr lang="zh-CN" altLang="en-US" sz="2400" dirty="0">
                <a:solidFill>
                  <a:schemeClr val="tx1"/>
                </a:solidFill>
                <a:latin typeface="Times New Roman" pitchFamily="18" charset="0"/>
                <a:ea typeface="黑体" panose="02010609060101010101" pitchFamily="49" charset="-122"/>
                <a:cs typeface="Times New Roman" pitchFamily="18" charset="0"/>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rPr>
              <a:t>a</a:t>
            </a:r>
            <a:r>
              <a:rPr lang="en-US" altLang="zh-CN" sz="2400" dirty="0">
                <a:solidFill>
                  <a:srgbClr val="FF0000"/>
                </a:solidFill>
                <a:latin typeface="Times New Roman" pitchFamily="18" charset="0"/>
                <a:ea typeface="黑体" panose="02010609060101010101" pitchFamily="49" charset="-122"/>
                <a:cs typeface="Times New Roman" pitchFamily="18" charset="0"/>
              </a:rPr>
              <a:t>=4</a:t>
            </a:r>
            <a:r>
              <a:rPr lang="zh-CN" altLang="en-US" sz="2400" dirty="0">
                <a:solidFill>
                  <a:schemeClr val="tx1"/>
                </a:solidFill>
                <a:latin typeface="Times New Roman" pitchFamily="18" charset="0"/>
                <a:ea typeface="黑体" panose="02010609060101010101" pitchFamily="49" charset="-122"/>
                <a:cs typeface="Times New Roman" pitchFamily="18" charset="0"/>
              </a:rPr>
              <a:t>时，他们共植树</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122</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mn-ea"/>
              </a:rPr>
              <a:t>a</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+366=122×4+366</a:t>
            </a:r>
            <a:r>
              <a:rPr lang="en-US" sz="2400" dirty="0">
                <a:latin typeface="Times New Roman" pitchFamily="18" charset="0"/>
                <a:ea typeface="黑体" panose="02010609060101010101" pitchFamily="49" charset="-122"/>
                <a:cs typeface="Times New Roman" pitchFamily="18" charset="0"/>
                <a:sym typeface="+mn-ea"/>
              </a:rPr>
              <a:t>=</a:t>
            </a:r>
            <a:r>
              <a:rPr lang="en-US" altLang="zh-CN" sz="2400" dirty="0">
                <a:solidFill>
                  <a:srgbClr val="FF0000"/>
                </a:solidFill>
                <a:latin typeface="Times New Roman" pitchFamily="18" charset="0"/>
                <a:ea typeface="黑体" panose="02010609060101010101" pitchFamily="49" charset="-122"/>
                <a:cs typeface="Times New Roman" pitchFamily="18" charset="0"/>
              </a:rPr>
              <a:t>854</a:t>
            </a:r>
            <a:r>
              <a:rPr lang="zh-CN" altLang="en-US" sz="2400" dirty="0">
                <a:solidFill>
                  <a:schemeClr val="tx1"/>
                </a:solidFill>
                <a:latin typeface="Times New Roman" pitchFamily="18" charset="0"/>
                <a:ea typeface="黑体" panose="02010609060101010101" pitchFamily="49" charset="-122"/>
                <a:cs typeface="Times New Roman" pitchFamily="18" charset="0"/>
              </a:rPr>
              <a:t>棵</a:t>
            </a:r>
            <a:r>
              <a:rPr lang="en-US" altLang="zh-CN" sz="2400" dirty="0">
                <a:solidFill>
                  <a:schemeClr val="tx1"/>
                </a:solidFill>
                <a:latin typeface="Times New Roman" pitchFamily="18" charset="0"/>
                <a:ea typeface="黑体" panose="02010609060101010101" pitchFamily="49" charset="-122"/>
                <a:cs typeface="Times New Roman" pitchFamily="18" charset="0"/>
              </a:rPr>
              <a:t>.</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84"/>
                                        </p:tgtEl>
                                        <p:attrNameLst>
                                          <p:attrName>style.visibility</p:attrName>
                                        </p:attrNameLst>
                                      </p:cBhvr>
                                      <p:to>
                                        <p:strVal val="visible"/>
                                      </p:to>
                                    </p:set>
                                    <p:anim calcmode="lin" valueType="num">
                                      <p:cBhvr additive="base">
                                        <p:cTn id="7" dur="500" fill="hold"/>
                                        <p:tgtEl>
                                          <p:spTgt spid="6184"/>
                                        </p:tgtEl>
                                        <p:attrNameLst>
                                          <p:attrName>ppt_x</p:attrName>
                                        </p:attrNameLst>
                                      </p:cBhvr>
                                      <p:tavLst>
                                        <p:tav tm="0">
                                          <p:val>
                                            <p:strVal val="#ppt_x"/>
                                          </p:val>
                                        </p:tav>
                                        <p:tav tm="100000">
                                          <p:val>
                                            <p:strVal val="#ppt_x"/>
                                          </p:val>
                                        </p:tav>
                                      </p:tavLst>
                                    </p:anim>
                                    <p:anim calcmode="lin" valueType="num">
                                      <p:cBhvr additive="base">
                                        <p:cTn id="8" dur="500" fill="hold"/>
                                        <p:tgtEl>
                                          <p:spTgt spid="61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191"/>
                                        </p:tgtEl>
                                        <p:attrNameLst>
                                          <p:attrName>style.visibility</p:attrName>
                                        </p:attrNameLst>
                                      </p:cBhvr>
                                      <p:to>
                                        <p:strVal val="visible"/>
                                      </p:to>
                                    </p:set>
                                    <p:animEffect transition="in" filter="wipe(left)">
                                      <p:cBhvr>
                                        <p:cTn id="13" dur="500"/>
                                        <p:tgtEl>
                                          <p:spTgt spid="6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4" grpId="0"/>
      <p:bldP spid="6191"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755576" y="1347614"/>
            <a:ext cx="8063619" cy="1754326"/>
          </a:xfrm>
          <a:prstGeom prst="rect">
            <a:avLst/>
          </a:prstGeom>
          <a:noFill/>
        </p:spPr>
        <p:txBody>
          <a:bodyPr wrap="square" rtlCol="0">
            <a:spAutoFit/>
          </a:bodyPr>
          <a:ls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a:lstStyle>
          <a:p>
            <a:pPr marL="386080" indent="-386080" defTabSz="514350">
              <a:lnSpc>
                <a:spcPct val="150000"/>
              </a:lnSpc>
              <a:buFont typeface="+mj-lt"/>
              <a:buAutoNum type="arabicPeriod"/>
            </a:pPr>
            <a:r>
              <a:rPr lang="zh-CN" altLang="en-US" dirty="0" smtClean="0">
                <a:latin typeface="Times New Roman" panose="02020603050405020304" charset="0"/>
                <a:ea typeface="微软雅黑" panose="020B0503020204020204" pitchFamily="34" charset="-122"/>
              </a:rPr>
              <a:t>代数式</a:t>
            </a:r>
            <a:r>
              <a:rPr lang="zh-CN" altLang="en-US" dirty="0">
                <a:latin typeface="Times New Roman" panose="02020603050405020304" charset="0"/>
                <a:ea typeface="微软雅黑" panose="020B0503020204020204" pitchFamily="34" charset="-122"/>
              </a:rPr>
              <a:t>的值</a:t>
            </a:r>
            <a:r>
              <a:rPr lang="en-US" altLang="zh-CN" dirty="0">
                <a:latin typeface="Times New Roman" panose="02020603050405020304" charset="0"/>
                <a:ea typeface="微软雅黑" panose="020B0503020204020204" pitchFamily="34" charset="-122"/>
              </a:rPr>
              <a:t>:</a:t>
            </a:r>
            <a:r>
              <a:rPr lang="zh-CN" altLang="en-US" dirty="0">
                <a:latin typeface="Times New Roman" panose="02020603050405020304" charset="0"/>
                <a:ea typeface="微软雅黑" panose="020B0503020204020204" pitchFamily="34" charset="-122"/>
              </a:rPr>
              <a:t>一般地</a:t>
            </a:r>
            <a:r>
              <a:rPr lang="en-US" altLang="zh-CN" dirty="0">
                <a:latin typeface="Times New Roman" panose="02020603050405020304" charset="0"/>
                <a:ea typeface="微软雅黑" panose="020B0503020204020204" pitchFamily="34" charset="-122"/>
              </a:rPr>
              <a:t>,</a:t>
            </a:r>
            <a:r>
              <a:rPr lang="zh-CN" altLang="en-US" dirty="0">
                <a:latin typeface="Times New Roman" panose="02020603050405020304" charset="0"/>
                <a:ea typeface="微软雅黑" panose="020B0503020204020204" pitchFamily="34" charset="-122"/>
              </a:rPr>
              <a:t>用数值代替代数式中的字母</a:t>
            </a:r>
            <a:r>
              <a:rPr lang="en-US" altLang="zh-CN" dirty="0">
                <a:latin typeface="Times New Roman" panose="02020603050405020304" charset="0"/>
                <a:ea typeface="微软雅黑" panose="020B0503020204020204" pitchFamily="34" charset="-122"/>
              </a:rPr>
              <a:t>,</a:t>
            </a:r>
            <a:r>
              <a:rPr lang="zh-CN" altLang="en-US" dirty="0">
                <a:latin typeface="Times New Roman" panose="02020603050405020304" charset="0"/>
                <a:ea typeface="微软雅黑" panose="020B0503020204020204" pitchFamily="34" charset="-122"/>
              </a:rPr>
              <a:t>按照代数式中的运算关系计算</a:t>
            </a:r>
            <a:r>
              <a:rPr lang="zh-CN" altLang="en-US" dirty="0" smtClean="0">
                <a:latin typeface="Times New Roman" panose="02020603050405020304" charset="0"/>
                <a:ea typeface="微软雅黑" panose="020B0503020204020204" pitchFamily="34" charset="-122"/>
              </a:rPr>
              <a:t>得出</a:t>
            </a:r>
            <a:r>
              <a:rPr lang="zh-CN" altLang="en-US" dirty="0">
                <a:latin typeface="Times New Roman" panose="02020603050405020304" charset="0"/>
                <a:ea typeface="微软雅黑" panose="020B0503020204020204" pitchFamily="34" charset="-122"/>
              </a:rPr>
              <a:t>的结果</a:t>
            </a:r>
            <a:r>
              <a:rPr lang="en-US" altLang="zh-CN" dirty="0">
                <a:latin typeface="Times New Roman" panose="02020603050405020304" charset="0"/>
                <a:ea typeface="微软雅黑" panose="020B0503020204020204" pitchFamily="34" charset="-122"/>
              </a:rPr>
              <a:t>,</a:t>
            </a:r>
            <a:r>
              <a:rPr lang="zh-CN" altLang="en-US" dirty="0">
                <a:latin typeface="Times New Roman" panose="02020603050405020304" charset="0"/>
                <a:ea typeface="微软雅黑" panose="020B0503020204020204" pitchFamily="34" charset="-122"/>
              </a:rPr>
              <a:t>叫作代数式的值</a:t>
            </a:r>
            <a:r>
              <a:rPr lang="en-US" altLang="zh-CN" dirty="0">
                <a:latin typeface="Times New Roman" panose="02020603050405020304" charset="0"/>
                <a:ea typeface="微软雅黑" panose="020B0503020204020204" pitchFamily="34" charset="-122"/>
              </a:rPr>
              <a:t>.</a:t>
            </a:r>
          </a:p>
          <a:p>
            <a:pPr marL="386080" indent="-386080" defTabSz="514350">
              <a:lnSpc>
                <a:spcPct val="150000"/>
              </a:lnSpc>
              <a:buFont typeface="+mj-lt"/>
              <a:buAutoNum type="arabicPeriod"/>
            </a:pPr>
            <a:r>
              <a:rPr lang="zh-CN" altLang="en-US" dirty="0" smtClean="0">
                <a:latin typeface="Times New Roman" panose="02020603050405020304" charset="0"/>
                <a:ea typeface="微软雅黑" panose="020B0503020204020204" pitchFamily="34" charset="-122"/>
              </a:rPr>
              <a:t>当</a:t>
            </a:r>
            <a:r>
              <a:rPr lang="zh-CN" altLang="en-US" dirty="0">
                <a:latin typeface="Times New Roman" panose="02020603050405020304" charset="0"/>
                <a:ea typeface="微软雅黑" panose="020B0503020204020204" pitchFamily="34" charset="-122"/>
              </a:rPr>
              <a:t>字母取不同的数值时</a:t>
            </a:r>
            <a:r>
              <a:rPr lang="en-US" altLang="zh-CN" dirty="0">
                <a:latin typeface="Times New Roman" panose="02020603050405020304" charset="0"/>
                <a:ea typeface="微软雅黑" panose="020B0503020204020204" pitchFamily="34" charset="-122"/>
              </a:rPr>
              <a:t>,</a:t>
            </a:r>
            <a:r>
              <a:rPr lang="zh-CN" altLang="en-US" dirty="0">
                <a:latin typeface="Times New Roman" panose="02020603050405020304" charset="0"/>
                <a:ea typeface="微软雅黑" panose="020B0503020204020204" pitchFamily="34" charset="-122"/>
              </a:rPr>
              <a:t>代数式的值一般也不同</a:t>
            </a:r>
            <a:r>
              <a:rPr lang="en-US" altLang="zh-CN" dirty="0">
                <a:latin typeface="Times New Roman" panose="02020603050405020304" charset="0"/>
                <a:ea typeface="微软雅黑" panose="020B0503020204020204" pitchFamily="34" charset="-122"/>
              </a:rPr>
              <a:t>.</a:t>
            </a:r>
            <a:endParaRPr lang="en-US" altLang="zh-CN" sz="2800" dirty="0">
              <a:solidFill>
                <a:srgbClr val="C00000"/>
              </a:solidFill>
              <a:latin typeface="Times New Roman" panose="0202060305040502030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8643" y="1923678"/>
            <a:ext cx="5987009" cy="830981"/>
          </a:xfrm>
          <a:prstGeom prst="rect">
            <a:avLst/>
          </a:prstGeom>
          <a:noFill/>
        </p:spPr>
        <p:txBody>
          <a:bodyPr wrap="square" lIns="91426" tIns="45712" rIns="91426" bIns="45712" rtlCol="0">
            <a:spAutoFit/>
          </a:bodyPr>
          <a:lstStyle/>
          <a:p>
            <a:pPr algn="ctr">
              <a:lnSpc>
                <a:spcPct val="150000"/>
              </a:lnSpc>
            </a:pPr>
            <a:r>
              <a:rPr lang="zh-CN" altLang="en-US" sz="3200" dirty="0" smtClean="0">
                <a:solidFill>
                  <a:prstClr val="white"/>
                </a:solidFill>
                <a:latin typeface="黑体" pitchFamily="49" charset="-122"/>
                <a:ea typeface="黑体" pitchFamily="49" charset="-122"/>
              </a:rPr>
              <a:t>完成课后练习题</a:t>
            </a:r>
            <a:r>
              <a:rPr lang="en-US" altLang="zh-CN" sz="3200" dirty="0" smtClean="0">
                <a:solidFill>
                  <a:prstClr val="white"/>
                </a:solidFill>
                <a:latin typeface="黑体" pitchFamily="49" charset="-122"/>
                <a:ea typeface="黑体" pitchFamily="49" charset="-122"/>
              </a:rPr>
              <a:t>.</a:t>
            </a:r>
            <a:endParaRPr lang="zh-CN" altLang="en-US" sz="3200" dirty="0">
              <a:solidFill>
                <a:prstClr val="white"/>
              </a:solidFill>
              <a:latin typeface="黑体" pitchFamily="49" charset="-122"/>
              <a:ea typeface="黑体" pitchFamily="49" charset="-122"/>
            </a:endParaRPr>
          </a:p>
        </p:txBody>
      </p:sp>
    </p:spTree>
    <p:extLst>
      <p:ext uri="{BB962C8B-B14F-4D97-AF65-F5344CB8AC3E}">
        <p14:creationId xmlns:p14="http://schemas.microsoft.com/office/powerpoint/2010/main" val="22998622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0588" y="1275606"/>
            <a:ext cx="8403590" cy="2398477"/>
          </a:xfrm>
          <a:prstGeom prst="rect">
            <a:avLst/>
          </a:prstGeom>
          <a:noFill/>
        </p:spPr>
        <p:txBody>
          <a:bodyPr wrap="square" rtlCol="0" anchor="t">
            <a:spAutoFit/>
          </a:bodyPr>
          <a:lstStyle/>
          <a:p>
            <a:pPr algn="just">
              <a:lnSpc>
                <a:spcPct val="170000"/>
              </a:lnSpc>
            </a:pPr>
            <a:r>
              <a:rPr lang="zh-CN" sz="2300" dirty="0">
                <a:solidFill>
                  <a:srgbClr val="FF0000"/>
                </a:solidFill>
                <a:uFillTx/>
                <a:latin typeface="黑体" panose="02010609060101010101" pitchFamily="49" charset="-122"/>
                <a:ea typeface="黑体" panose="02010609060101010101" pitchFamily="49" charset="-122"/>
                <a:sym typeface="+mn-ea"/>
              </a:rPr>
              <a:t>学习重点：</a:t>
            </a:r>
            <a:r>
              <a:rPr lang="zh-CN" sz="2300" dirty="0">
                <a:uFillTx/>
                <a:latin typeface="黑体" panose="02010609060101010101" pitchFamily="49" charset="-122"/>
                <a:ea typeface="黑体" panose="02010609060101010101" pitchFamily="49" charset="-122"/>
                <a:sym typeface="+mn-ea"/>
              </a:rPr>
              <a:t>会求代数式的值，并通过求代数式的值，体会代数式是由计算程序反映的一种数量关系．</a:t>
            </a:r>
          </a:p>
          <a:p>
            <a:pPr algn="just">
              <a:lnSpc>
                <a:spcPct val="170000"/>
              </a:lnSpc>
            </a:pPr>
            <a:r>
              <a:rPr lang="zh-CN" sz="2300" dirty="0">
                <a:solidFill>
                  <a:srgbClr val="FF0000"/>
                </a:solidFill>
                <a:uFillTx/>
                <a:latin typeface="黑体" panose="02010609060101010101" pitchFamily="49" charset="-122"/>
                <a:ea typeface="黑体" panose="02010609060101010101" pitchFamily="49" charset="-122"/>
                <a:sym typeface="+mn-ea"/>
              </a:rPr>
              <a:t>学习难点：</a:t>
            </a:r>
            <a:r>
              <a:rPr lang="zh-CN" sz="2300" dirty="0">
                <a:uFillTx/>
                <a:latin typeface="黑体" panose="02010609060101010101" pitchFamily="49" charset="-122"/>
                <a:ea typeface="黑体" panose="02010609060101010101" pitchFamily="49" charset="-122"/>
                <a:sym typeface="+mn-ea"/>
              </a:rPr>
              <a:t>能够准确地把数值代入代数式代替字母进行计算，初步感受两个数量之间的对应关系，推动符号意识的深化认识.</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17023" y="1131590"/>
            <a:ext cx="8493125" cy="3367397"/>
          </a:xfrm>
          <a:prstGeom prst="rect">
            <a:avLst/>
          </a:prstGeom>
          <a:noFill/>
          <a:ln w="9525">
            <a:noFill/>
          </a:ln>
        </p:spPr>
        <p:txBody>
          <a:bodyPr wrap="square">
            <a:spAutoFit/>
          </a:bodyPr>
          <a:lstStyle/>
          <a:p>
            <a:pPr marL="0" indent="0">
              <a:lnSpc>
                <a:spcPct val="135000"/>
              </a:lnSpc>
            </a:pPr>
            <a:r>
              <a:rPr sz="2300" b="0" dirty="0">
                <a:latin typeface="黑体" panose="02010609060101010101" pitchFamily="49" charset="-122"/>
                <a:ea typeface="黑体" panose="02010609060101010101" pitchFamily="49" charset="-122"/>
                <a:cs typeface="黑体" panose="02010609060101010101" pitchFamily="49" charset="-122"/>
              </a:rPr>
              <a:t>“</a:t>
            </a:r>
            <a:r>
              <a:rPr sz="2300" b="0" dirty="0" err="1">
                <a:latin typeface="黑体" panose="02010609060101010101" pitchFamily="49" charset="-122"/>
                <a:ea typeface="黑体" panose="02010609060101010101" pitchFamily="49" charset="-122"/>
                <a:cs typeface="黑体" panose="02010609060101010101" pitchFamily="49" charset="-122"/>
              </a:rPr>
              <a:t>扑克牌游戏</a:t>
            </a:r>
            <a:r>
              <a:rPr sz="2300" b="0" dirty="0">
                <a:latin typeface="黑体" panose="02010609060101010101" pitchFamily="49" charset="-122"/>
                <a:ea typeface="黑体" panose="02010609060101010101" pitchFamily="49" charset="-122"/>
                <a:cs typeface="黑体" panose="02010609060101010101" pitchFamily="49" charset="-122"/>
              </a:rPr>
              <a:t>”：</a:t>
            </a:r>
            <a:r>
              <a:rPr sz="2300" b="0" dirty="0" err="1">
                <a:latin typeface="黑体" panose="02010609060101010101" pitchFamily="49" charset="-122"/>
                <a:ea typeface="黑体" panose="02010609060101010101" pitchFamily="49" charset="-122"/>
                <a:cs typeface="黑体" panose="02010609060101010101" pitchFamily="49" charset="-122"/>
              </a:rPr>
              <a:t>课前先给每一个小组发十张扑克牌，按如下规则进行</a:t>
            </a:r>
            <a:r>
              <a:rPr sz="2300" b="0" dirty="0">
                <a:latin typeface="黑体" panose="02010609060101010101" pitchFamily="49" charset="-122"/>
                <a:ea typeface="黑体" panose="02010609060101010101" pitchFamily="49" charset="-122"/>
                <a:cs typeface="黑体" panose="02010609060101010101" pitchFamily="49" charset="-122"/>
              </a:rPr>
              <a:t>：</a:t>
            </a:r>
          </a:p>
          <a:p>
            <a:pPr marL="0" indent="0">
              <a:lnSpc>
                <a:spcPct val="135000"/>
              </a:lnSpc>
            </a:pPr>
            <a:r>
              <a:rPr sz="2300" b="0" dirty="0" smtClean="0">
                <a:latin typeface="黑体" panose="02010609060101010101" pitchFamily="49" charset="-122"/>
                <a:ea typeface="黑体" panose="02010609060101010101" pitchFamily="49" charset="-122"/>
                <a:cs typeface="黑体" panose="02010609060101010101" pitchFamily="49" charset="-122"/>
              </a:rPr>
              <a:t>1</a:t>
            </a:r>
            <a:r>
              <a:rPr lang="en-US" sz="2300" b="0" dirty="0" smtClean="0">
                <a:latin typeface="黑体" panose="02010609060101010101" pitchFamily="49" charset="-122"/>
                <a:ea typeface="黑体" panose="02010609060101010101" pitchFamily="49" charset="-122"/>
                <a:cs typeface="黑体" panose="02010609060101010101" pitchFamily="49" charset="-122"/>
              </a:rPr>
              <a:t>.</a:t>
            </a:r>
            <a:r>
              <a:rPr sz="2300" b="0" dirty="0" smtClean="0">
                <a:latin typeface="黑体" panose="02010609060101010101" pitchFamily="49" charset="-122"/>
                <a:ea typeface="黑体" panose="02010609060101010101" pitchFamily="49" charset="-122"/>
                <a:cs typeface="黑体" panose="02010609060101010101" pitchFamily="49" charset="-122"/>
              </a:rPr>
              <a:t>请第一位同学任意抽取一张扑克牌</a:t>
            </a:r>
            <a:r>
              <a:rPr sz="2300" b="0" dirty="0">
                <a:latin typeface="黑体" panose="02010609060101010101" pitchFamily="49" charset="-122"/>
                <a:ea typeface="黑体" panose="02010609060101010101" pitchFamily="49" charset="-122"/>
                <a:cs typeface="黑体" panose="02010609060101010101" pitchFamily="49" charset="-122"/>
              </a:rPr>
              <a:t>；</a:t>
            </a:r>
          </a:p>
          <a:p>
            <a:pPr marL="0" indent="0">
              <a:lnSpc>
                <a:spcPct val="135000"/>
              </a:lnSpc>
            </a:pPr>
            <a:r>
              <a:rPr sz="2300" b="0" dirty="0" smtClean="0">
                <a:latin typeface="黑体" panose="02010609060101010101" pitchFamily="49" charset="-122"/>
                <a:ea typeface="黑体" panose="02010609060101010101" pitchFamily="49" charset="-122"/>
                <a:cs typeface="黑体" panose="02010609060101010101" pitchFamily="49" charset="-122"/>
              </a:rPr>
              <a:t>2</a:t>
            </a:r>
            <a:r>
              <a:rPr lang="en-US" sz="2300" b="0" dirty="0" smtClean="0">
                <a:latin typeface="黑体" panose="02010609060101010101" pitchFamily="49" charset="-122"/>
                <a:ea typeface="黑体" panose="02010609060101010101" pitchFamily="49" charset="-122"/>
                <a:cs typeface="黑体" panose="02010609060101010101" pitchFamily="49" charset="-122"/>
              </a:rPr>
              <a:t>.</a:t>
            </a:r>
            <a:r>
              <a:rPr sz="2300" b="0" dirty="0" smtClean="0">
                <a:latin typeface="黑体" panose="02010609060101010101" pitchFamily="49" charset="-122"/>
                <a:ea typeface="黑体" panose="02010609060101010101" pitchFamily="49" charset="-122"/>
                <a:cs typeface="黑体" panose="02010609060101010101" pitchFamily="49" charset="-122"/>
              </a:rPr>
              <a:t>第二位把这个数乘以</a:t>
            </a:r>
            <a:r>
              <a:rPr sz="2300" b="0" dirty="0">
                <a:latin typeface="黑体" panose="02010609060101010101" pitchFamily="49" charset="-122"/>
                <a:ea typeface="黑体" panose="02010609060101010101" pitchFamily="49" charset="-122"/>
                <a:cs typeface="黑体" panose="02010609060101010101" pitchFamily="49" charset="-122"/>
              </a:rPr>
              <a:t>2传给第三位同学；</a:t>
            </a:r>
          </a:p>
          <a:p>
            <a:pPr marL="0" indent="0">
              <a:lnSpc>
                <a:spcPct val="135000"/>
              </a:lnSpc>
            </a:pPr>
            <a:r>
              <a:rPr sz="2300" b="0" dirty="0" smtClean="0">
                <a:latin typeface="黑体" panose="02010609060101010101" pitchFamily="49" charset="-122"/>
                <a:ea typeface="黑体" panose="02010609060101010101" pitchFamily="49" charset="-122"/>
                <a:cs typeface="黑体" panose="02010609060101010101" pitchFamily="49" charset="-122"/>
              </a:rPr>
              <a:t>3</a:t>
            </a:r>
            <a:r>
              <a:rPr lang="en-US" sz="2300" b="0" dirty="0" smtClean="0">
                <a:latin typeface="黑体" panose="02010609060101010101" pitchFamily="49" charset="-122"/>
                <a:ea typeface="黑体" panose="02010609060101010101" pitchFamily="49" charset="-122"/>
                <a:cs typeface="黑体" panose="02010609060101010101" pitchFamily="49" charset="-122"/>
              </a:rPr>
              <a:t>.</a:t>
            </a:r>
            <a:r>
              <a:rPr sz="2300" b="0" dirty="0" smtClean="0">
                <a:latin typeface="黑体" panose="02010609060101010101" pitchFamily="49" charset="-122"/>
                <a:ea typeface="黑体" panose="02010609060101010101" pitchFamily="49" charset="-122"/>
                <a:cs typeface="黑体" panose="02010609060101010101" pitchFamily="49" charset="-122"/>
              </a:rPr>
              <a:t>第三位把听到的数加上</a:t>
            </a:r>
            <a:r>
              <a:rPr sz="2300" b="0" dirty="0">
                <a:latin typeface="黑体" panose="02010609060101010101" pitchFamily="49" charset="-122"/>
                <a:ea typeface="黑体" panose="02010609060101010101" pitchFamily="49" charset="-122"/>
                <a:cs typeface="黑体" panose="02010609060101010101" pitchFamily="49" charset="-122"/>
              </a:rPr>
              <a:t>1后传给第四位同学；</a:t>
            </a:r>
          </a:p>
          <a:p>
            <a:pPr marL="0" indent="0">
              <a:lnSpc>
                <a:spcPct val="135000"/>
              </a:lnSpc>
            </a:pPr>
            <a:r>
              <a:rPr sz="2300" b="0" dirty="0" smtClean="0">
                <a:latin typeface="黑体" panose="02010609060101010101" pitchFamily="49" charset="-122"/>
                <a:ea typeface="黑体" panose="02010609060101010101" pitchFamily="49" charset="-122"/>
                <a:cs typeface="黑体" panose="02010609060101010101" pitchFamily="49" charset="-122"/>
              </a:rPr>
              <a:t>4</a:t>
            </a:r>
            <a:r>
              <a:rPr lang="en-US" sz="2300" b="0" dirty="0" smtClean="0">
                <a:latin typeface="黑体" panose="02010609060101010101" pitchFamily="49" charset="-122"/>
                <a:ea typeface="黑体" panose="02010609060101010101" pitchFamily="49" charset="-122"/>
                <a:cs typeface="黑体" panose="02010609060101010101" pitchFamily="49" charset="-122"/>
              </a:rPr>
              <a:t>.</a:t>
            </a:r>
            <a:r>
              <a:rPr sz="2300" b="0" dirty="0" smtClean="0">
                <a:latin typeface="黑体" panose="02010609060101010101" pitchFamily="49" charset="-122"/>
                <a:ea typeface="黑体" panose="02010609060101010101" pitchFamily="49" charset="-122"/>
                <a:cs typeface="黑体" panose="02010609060101010101" pitchFamily="49" charset="-122"/>
              </a:rPr>
              <a:t>第四位同学负责记录</a:t>
            </a:r>
            <a:r>
              <a:rPr sz="2300" b="0" dirty="0">
                <a:latin typeface="黑体" panose="02010609060101010101" pitchFamily="49" charset="-122"/>
                <a:ea typeface="黑体" panose="02010609060101010101" pitchFamily="49" charset="-122"/>
                <a:cs typeface="黑体" panose="02010609060101010101" pitchFamily="49" charset="-122"/>
              </a:rPr>
              <a:t>，并判断结果的正误．</a:t>
            </a:r>
          </a:p>
          <a:p>
            <a:pPr marL="0" indent="0">
              <a:lnSpc>
                <a:spcPct val="135000"/>
              </a:lnSpc>
            </a:pPr>
            <a:r>
              <a:rPr sz="2300" b="0" dirty="0">
                <a:latin typeface="黑体" panose="02010609060101010101" pitchFamily="49" charset="-122"/>
                <a:ea typeface="黑体" panose="02010609060101010101" pitchFamily="49" charset="-122"/>
                <a:cs typeface="黑体" panose="02010609060101010101" pitchFamily="49" charset="-122"/>
              </a:rPr>
              <a:t>并规定：红色花形代表正数；黑色花形代表负数;大小王代表0；</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05" name="Picture 10"/>
          <p:cNvPicPr>
            <a:picLocks noChangeAspect="1"/>
          </p:cNvPicPr>
          <p:nvPr>
            <p:custDataLst>
              <p:tags r:id="rId1"/>
            </p:custDataLst>
          </p:nvPr>
        </p:nvPicPr>
        <p:blipFill>
          <a:blip r:embed="rId12"/>
          <a:stretch>
            <a:fillRect/>
          </a:stretch>
        </p:blipFill>
        <p:spPr>
          <a:xfrm>
            <a:off x="2040255" y="1501140"/>
            <a:ext cx="4824730" cy="2245360"/>
          </a:xfrm>
          <a:prstGeom prst="rect">
            <a:avLst/>
          </a:prstGeom>
          <a:noFill/>
          <a:ln w="9525">
            <a:noFill/>
          </a:ln>
        </p:spPr>
      </p:pic>
      <p:grpSp>
        <p:nvGrpSpPr>
          <p:cNvPr id="7206" name="Group 5"/>
          <p:cNvGrpSpPr/>
          <p:nvPr>
            <p:custDataLst>
              <p:tags r:id="rId2"/>
            </p:custDataLst>
          </p:nvPr>
        </p:nvGrpSpPr>
        <p:grpSpPr>
          <a:xfrm>
            <a:off x="651510" y="1872942"/>
            <a:ext cx="1832502" cy="844950"/>
            <a:chOff x="-9" y="-67"/>
            <a:chExt cx="1646" cy="852"/>
          </a:xfrm>
        </p:grpSpPr>
        <p:pic>
          <p:nvPicPr>
            <p:cNvPr id="7207" name="Picture 11" descr="蒸汽机2"/>
            <p:cNvPicPr>
              <a:picLocks noChangeAspect="1"/>
            </p:cNvPicPr>
            <p:nvPr>
              <p:custDataLst>
                <p:tags r:id="rId9"/>
              </p:custDataLst>
            </p:nvPr>
          </p:nvPicPr>
          <p:blipFill>
            <a:blip r:embed="rId13"/>
            <a:stretch>
              <a:fillRect/>
            </a:stretch>
          </p:blipFill>
          <p:spPr>
            <a:xfrm>
              <a:off x="-9" y="-62"/>
              <a:ext cx="1646" cy="847"/>
            </a:xfrm>
            <a:prstGeom prst="rect">
              <a:avLst/>
            </a:prstGeom>
            <a:noFill/>
            <a:ln w="9525">
              <a:noFill/>
            </a:ln>
          </p:spPr>
        </p:pic>
        <p:sp>
          <p:nvSpPr>
            <p:cNvPr id="7208" name="Rectangle 12"/>
            <p:cNvSpPr/>
            <p:nvPr>
              <p:custDataLst>
                <p:tags r:id="rId10"/>
              </p:custDataLst>
            </p:nvPr>
          </p:nvSpPr>
          <p:spPr>
            <a:xfrm>
              <a:off x="96" y="-67"/>
              <a:ext cx="1335" cy="838"/>
            </a:xfrm>
            <a:prstGeom prst="rect">
              <a:avLst/>
            </a:prstGeom>
            <a:noFill/>
            <a:ln w="9525">
              <a:noFill/>
            </a:ln>
          </p:spPr>
          <p:txBody>
            <a:bodyPr wrap="square">
              <a:spAutoFit/>
            </a:bodyPr>
            <a:lstStyle/>
            <a:p>
              <a:pPr>
                <a:buSzTx/>
                <a:buFont typeface="Arial" panose="020B0604020202020204" pitchFamily="34" charset="0"/>
              </a:pPr>
              <a:r>
                <a:rPr lang="zh-CN" altLang="en-US" sz="2400" b="1" dirty="0">
                  <a:latin typeface="Times New Roman" pitchFamily="18" charset="0"/>
                  <a:ea typeface="黑体" panose="02010609060101010101" pitchFamily="49" charset="-122"/>
                  <a:cs typeface="Times New Roman" pitchFamily="18" charset="0"/>
                </a:rPr>
                <a:t>代入一个</a:t>
              </a:r>
              <a:r>
                <a:rPr lang="en-US" altLang="zh-CN" sz="2400" b="1" i="1" dirty="0">
                  <a:latin typeface="Times New Roman" pitchFamily="18" charset="0"/>
                  <a:ea typeface="黑体" panose="02010609060101010101" pitchFamily="49" charset="-122"/>
                  <a:cs typeface="Times New Roman" pitchFamily="18" charset="0"/>
                </a:rPr>
                <a:t>a</a:t>
              </a:r>
              <a:r>
                <a:rPr lang="zh-CN" altLang="en-US" sz="2400" b="1" dirty="0">
                  <a:latin typeface="Times New Roman" pitchFamily="18" charset="0"/>
                  <a:ea typeface="黑体" panose="02010609060101010101" pitchFamily="49" charset="-122"/>
                  <a:cs typeface="Times New Roman" pitchFamily="18" charset="0"/>
                </a:rPr>
                <a:t>值</a:t>
              </a:r>
            </a:p>
          </p:txBody>
        </p:sp>
      </p:grpSp>
      <p:grpSp>
        <p:nvGrpSpPr>
          <p:cNvPr id="7209" name="Group 11"/>
          <p:cNvGrpSpPr/>
          <p:nvPr>
            <p:custDataLst>
              <p:tags r:id="rId3"/>
            </p:custDataLst>
          </p:nvPr>
        </p:nvGrpSpPr>
        <p:grpSpPr>
          <a:xfrm>
            <a:off x="6781165" y="2260600"/>
            <a:ext cx="2111168" cy="599338"/>
            <a:chOff x="-289" y="0"/>
            <a:chExt cx="1667" cy="624"/>
          </a:xfrm>
        </p:grpSpPr>
        <p:pic>
          <p:nvPicPr>
            <p:cNvPr id="7210" name="Picture 21" descr="蒸汽机2"/>
            <p:cNvPicPr>
              <a:picLocks noChangeAspect="1"/>
            </p:cNvPicPr>
            <p:nvPr>
              <p:custDataLst>
                <p:tags r:id="rId7"/>
              </p:custDataLst>
            </p:nvPr>
          </p:nvPicPr>
          <p:blipFill>
            <a:blip r:embed="rId13"/>
            <a:stretch>
              <a:fillRect/>
            </a:stretch>
          </p:blipFill>
          <p:spPr>
            <a:xfrm>
              <a:off x="-289" y="0"/>
              <a:ext cx="1667" cy="624"/>
            </a:xfrm>
            <a:prstGeom prst="rect">
              <a:avLst/>
            </a:prstGeom>
            <a:noFill/>
            <a:ln w="9525">
              <a:noFill/>
            </a:ln>
          </p:spPr>
        </p:pic>
        <p:sp>
          <p:nvSpPr>
            <p:cNvPr id="7211" name="Rectangle 23"/>
            <p:cNvSpPr/>
            <p:nvPr>
              <p:custDataLst>
                <p:tags r:id="rId8"/>
              </p:custDataLst>
            </p:nvPr>
          </p:nvSpPr>
          <p:spPr>
            <a:xfrm>
              <a:off x="-223" y="44"/>
              <a:ext cx="1601" cy="481"/>
            </a:xfrm>
            <a:prstGeom prst="rect">
              <a:avLst/>
            </a:prstGeom>
            <a:noFill/>
            <a:ln w="9525">
              <a:noFill/>
            </a:ln>
          </p:spPr>
          <p:txBody>
            <a:bodyPr wrap="square">
              <a:spAutoFit/>
            </a:bodyPr>
            <a:lstStyle/>
            <a:p>
              <a:pPr>
                <a:buSzTx/>
                <a:buFont typeface="Arial" panose="020B0604020202020204" pitchFamily="34" charset="0"/>
              </a:pPr>
              <a:r>
                <a:rPr lang="zh-CN" altLang="en-US" sz="2400" b="1" dirty="0">
                  <a:latin typeface="Times New Roman" pitchFamily="18" charset="0"/>
                  <a:ea typeface="黑体" panose="02010609060101010101" pitchFamily="49" charset="-122"/>
                  <a:cs typeface="Times New Roman" pitchFamily="18" charset="0"/>
                </a:rPr>
                <a:t>得出</a:t>
              </a:r>
              <a:r>
                <a:rPr lang="zh-CN" altLang="en-US" sz="2400" b="1" dirty="0" smtClean="0">
                  <a:latin typeface="Times New Roman" pitchFamily="18" charset="0"/>
                  <a:ea typeface="黑体" panose="02010609060101010101" pitchFamily="49" charset="-122"/>
                  <a:cs typeface="Times New Roman" pitchFamily="18" charset="0"/>
                </a:rPr>
                <a:t>一个结果</a:t>
              </a:r>
              <a:endParaRPr lang="zh-CN" altLang="en-US" sz="2400" b="1" dirty="0">
                <a:latin typeface="Times New Roman" pitchFamily="18" charset="0"/>
                <a:ea typeface="黑体" panose="02010609060101010101" pitchFamily="49" charset="-122"/>
                <a:cs typeface="Times New Roman" pitchFamily="18" charset="0"/>
              </a:endParaRPr>
            </a:p>
          </p:txBody>
        </p:sp>
      </p:grpSp>
      <p:grpSp>
        <p:nvGrpSpPr>
          <p:cNvPr id="9222" name="组合 28680"/>
          <p:cNvGrpSpPr/>
          <p:nvPr>
            <p:custDataLst>
              <p:tags r:id="rId4"/>
            </p:custDataLst>
          </p:nvPr>
        </p:nvGrpSpPr>
        <p:grpSpPr>
          <a:xfrm>
            <a:off x="3272283" y="2251029"/>
            <a:ext cx="2092357" cy="463279"/>
            <a:chOff x="3130" y="1323"/>
            <a:chExt cx="1439" cy="372"/>
          </a:xfrm>
        </p:grpSpPr>
        <p:pic>
          <p:nvPicPr>
            <p:cNvPr id="9223" name="图片 28681" descr="蒸汽机2"/>
            <p:cNvPicPr/>
            <p:nvPr>
              <p:custDataLst>
                <p:tags r:id="rId5"/>
              </p:custDataLst>
            </p:nvPr>
          </p:nvPicPr>
          <p:blipFill>
            <a:blip r:embed="rId13"/>
            <a:stretch>
              <a:fillRect/>
            </a:stretch>
          </p:blipFill>
          <p:spPr>
            <a:xfrm>
              <a:off x="3130" y="1339"/>
              <a:ext cx="1439" cy="356"/>
            </a:xfrm>
            <a:prstGeom prst="rect">
              <a:avLst/>
            </a:prstGeom>
            <a:noFill/>
            <a:ln>
              <a:noFill/>
              <a:miter lim="800000"/>
              <a:headEnd/>
              <a:tailEnd/>
            </a:ln>
          </p:spPr>
        </p:pic>
        <p:sp>
          <p:nvSpPr>
            <p:cNvPr id="9224" name="矩形 28682"/>
            <p:cNvSpPr/>
            <p:nvPr>
              <p:custDataLst>
                <p:tags r:id="rId6"/>
              </p:custDataLst>
            </p:nvPr>
          </p:nvSpPr>
          <p:spPr>
            <a:xfrm>
              <a:off x="3170" y="1323"/>
              <a:ext cx="1358" cy="371"/>
            </a:xfrm>
            <a:prstGeom prst="rect">
              <a:avLst/>
            </a:prstGeom>
            <a:noFill/>
            <a:ln>
              <a:noFill/>
              <a:miter lim="800000"/>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lgn="ctr"/>
              <a:r>
                <a:rPr lang="zh-CN" altLang="en-US" sz="2400" b="1" dirty="0">
                  <a:latin typeface="Times New Roman" pitchFamily="18" charset="0"/>
                  <a:ea typeface="黑体" panose="02010609060101010101" pitchFamily="49" charset="-122"/>
                  <a:cs typeface="Times New Roman" pitchFamily="18" charset="0"/>
                </a:rPr>
                <a:t>代数式</a:t>
              </a:r>
              <a:r>
                <a:rPr lang="en-US" altLang="zh-CN" sz="2000" b="1" dirty="0">
                  <a:solidFill>
                    <a:srgbClr val="FF0000"/>
                  </a:solidFill>
                  <a:latin typeface="Times New Roman" pitchFamily="18" charset="0"/>
                  <a:ea typeface="黑体" panose="02010609060101010101" pitchFamily="49" charset="-122"/>
                  <a:cs typeface="Times New Roman" pitchFamily="18" charset="0"/>
                  <a:sym typeface="+mn-ea"/>
                </a:rPr>
                <a:t>2</a:t>
              </a:r>
              <a:r>
                <a:rPr lang="en-US" altLang="zh-CN" sz="2000" b="1" i="1" dirty="0">
                  <a:solidFill>
                    <a:srgbClr val="FF0000"/>
                  </a:solidFill>
                  <a:latin typeface="Times New Roman" pitchFamily="18" charset="0"/>
                  <a:ea typeface="黑体" panose="02010609060101010101" pitchFamily="49" charset="-122"/>
                  <a:cs typeface="Times New Roman" pitchFamily="18" charset="0"/>
                  <a:sym typeface="+mn-ea"/>
                </a:rPr>
                <a:t>x</a:t>
              </a:r>
              <a:r>
                <a:rPr lang="en-US" altLang="zh-CN" sz="2000" b="1" dirty="0">
                  <a:solidFill>
                    <a:srgbClr val="FF0000"/>
                  </a:solidFill>
                  <a:latin typeface="Times New Roman" pitchFamily="18" charset="0"/>
                  <a:ea typeface="黑体" panose="02010609060101010101" pitchFamily="49" charset="-122"/>
                  <a:cs typeface="Times New Roman" pitchFamily="18" charset="0"/>
                  <a:sym typeface="+mn-ea"/>
                </a:rPr>
                <a:t>+1</a:t>
              </a:r>
              <a:endParaRPr lang="en-US" altLang="zh-CN" sz="2000" b="1" dirty="0">
                <a:solidFill>
                  <a:srgbClr val="FF3300"/>
                </a:solidFill>
                <a:latin typeface="Times New Roman" pitchFamily="18" charset="0"/>
                <a:cs typeface="Times New Roman" pitchFamily="18" charset="0"/>
              </a:endParaRPr>
            </a:p>
          </p:txBody>
        </p:sp>
      </p:grpSp>
      <p:sp>
        <p:nvSpPr>
          <p:cNvPr id="4" name="文本框 3"/>
          <p:cNvSpPr txBox="1"/>
          <p:nvPr/>
        </p:nvSpPr>
        <p:spPr>
          <a:xfrm>
            <a:off x="646508" y="904279"/>
            <a:ext cx="8019415" cy="968663"/>
          </a:xfrm>
          <a:prstGeom prst="rect">
            <a:avLst/>
          </a:prstGeom>
          <a:noFill/>
        </p:spPr>
        <p:txBody>
          <a:bodyPr wrap="square" rtlCol="0">
            <a:spAutoFit/>
          </a:bodyPr>
          <a:lstStyle/>
          <a:p>
            <a:pPr>
              <a:lnSpc>
                <a:spcPct val="125000"/>
              </a:lnSpc>
            </a:pPr>
            <a:r>
              <a:rPr lang="en-US" altLang="zh-CN" sz="2400" dirty="0">
                <a:latin typeface="Times New Roman" pitchFamily="18" charset="0"/>
                <a:ea typeface="黑体" panose="02010609060101010101" pitchFamily="49" charset="-122"/>
                <a:cs typeface="Times New Roman" pitchFamily="18" charset="0"/>
              </a:rPr>
              <a:t>    </a:t>
            </a:r>
            <a:r>
              <a:rPr lang="zh-CN" altLang="en-US" sz="2400" dirty="0">
                <a:latin typeface="Times New Roman" pitchFamily="18" charset="0"/>
                <a:ea typeface="黑体" panose="02010609060101010101" pitchFamily="49" charset="-122"/>
                <a:cs typeface="Times New Roman" pitchFamily="18" charset="0"/>
              </a:rPr>
              <a:t>上面我们做的这个游戏就相当于是如下一台已经编辑好计算程序的运算机器：</a:t>
            </a:r>
          </a:p>
        </p:txBody>
      </p:sp>
      <p:sp>
        <p:nvSpPr>
          <p:cNvPr id="7" name="文本框 6"/>
          <p:cNvSpPr txBox="1"/>
          <p:nvPr/>
        </p:nvSpPr>
        <p:spPr>
          <a:xfrm>
            <a:off x="827584" y="3651870"/>
            <a:ext cx="3510915" cy="1200329"/>
          </a:xfrm>
          <a:prstGeom prst="rect">
            <a:avLst/>
          </a:prstGeom>
          <a:noFill/>
        </p:spPr>
        <p:txBody>
          <a:bodyPr wrap="square" rtlCol="0">
            <a:spAutoFit/>
          </a:bodyPr>
          <a:lstStyle/>
          <a:p>
            <a:r>
              <a:rPr lang="zh-CN" altLang="en-US" sz="2400" dirty="0">
                <a:solidFill>
                  <a:schemeClr val="tx1"/>
                </a:solidFill>
                <a:latin typeface="Times New Roman" pitchFamily="18" charset="0"/>
                <a:ea typeface="黑体" panose="02010609060101010101" pitchFamily="49" charset="-122"/>
                <a:cs typeface="Times New Roman" pitchFamily="18" charset="0"/>
              </a:rPr>
              <a:t>当抽到一张</a:t>
            </a:r>
            <a:r>
              <a:rPr lang="zh-CN" altLang="en-US" sz="2400" dirty="0">
                <a:solidFill>
                  <a:srgbClr val="FF0000"/>
                </a:solidFill>
                <a:latin typeface="Times New Roman" pitchFamily="18" charset="0"/>
                <a:ea typeface="黑体" panose="02010609060101010101" pitchFamily="49" charset="-122"/>
                <a:cs typeface="Times New Roman" pitchFamily="18" charset="0"/>
              </a:rPr>
              <a:t>红桃</a:t>
            </a:r>
            <a:r>
              <a:rPr lang="en-US" altLang="zh-CN" sz="2400" dirty="0">
                <a:solidFill>
                  <a:srgbClr val="FF0000"/>
                </a:solidFill>
                <a:latin typeface="Times New Roman" pitchFamily="18" charset="0"/>
                <a:ea typeface="黑体" panose="02010609060101010101" pitchFamily="49" charset="-122"/>
                <a:cs typeface="Times New Roman" pitchFamily="18" charset="0"/>
              </a:rPr>
              <a:t>3</a:t>
            </a:r>
            <a:r>
              <a:rPr lang="zh-CN" altLang="en-US" sz="2400" dirty="0">
                <a:solidFill>
                  <a:schemeClr val="tx1"/>
                </a:solidFill>
                <a:latin typeface="Times New Roman" pitchFamily="18" charset="0"/>
                <a:ea typeface="黑体" panose="02010609060101010101" pitchFamily="49" charset="-122"/>
                <a:cs typeface="Times New Roman" pitchFamily="18" charset="0"/>
              </a:rPr>
              <a:t>时，则</a:t>
            </a:r>
            <a:r>
              <a:rPr lang="en-US" altLang="zh-CN" sz="2400" i="1" dirty="0">
                <a:solidFill>
                  <a:srgbClr val="FF0000"/>
                </a:solidFill>
                <a:latin typeface="Times New Roman" pitchFamily="18" charset="0"/>
                <a:ea typeface="黑体" panose="02010609060101010101" pitchFamily="49" charset="-122"/>
                <a:cs typeface="Times New Roman" pitchFamily="18" charset="0"/>
              </a:rPr>
              <a:t>a</a:t>
            </a:r>
            <a:r>
              <a:rPr lang="en-US" altLang="zh-CN" sz="2400" dirty="0">
                <a:solidFill>
                  <a:srgbClr val="FF0000"/>
                </a:solidFill>
                <a:latin typeface="Times New Roman" pitchFamily="18" charset="0"/>
                <a:ea typeface="黑体" panose="02010609060101010101" pitchFamily="49" charset="-122"/>
                <a:cs typeface="Times New Roman" pitchFamily="18" charset="0"/>
              </a:rPr>
              <a:t>=3</a:t>
            </a:r>
            <a:r>
              <a:rPr lang="zh-CN" altLang="en-US" sz="2400" dirty="0">
                <a:solidFill>
                  <a:schemeClr val="tx1"/>
                </a:solidFill>
                <a:latin typeface="Times New Roman" pitchFamily="18" charset="0"/>
                <a:ea typeface="黑体" panose="02010609060101010101" pitchFamily="49" charset="-122"/>
                <a:cs typeface="Times New Roman" pitchFamily="18" charset="0"/>
              </a:rPr>
              <a:t>，输入机器</a:t>
            </a:r>
            <a:r>
              <a:rPr lang="en-US" altLang="zh-CN" sz="2400" dirty="0">
                <a:solidFill>
                  <a:schemeClr val="tx1"/>
                </a:solidFill>
                <a:latin typeface="Times New Roman" pitchFamily="18" charset="0"/>
                <a:ea typeface="黑体" panose="02010609060101010101" pitchFamily="49" charset="-122"/>
                <a:cs typeface="Times New Roman" pitchFamily="18" charset="0"/>
              </a:rPr>
              <a:t>2</a:t>
            </a:r>
            <a:r>
              <a:rPr lang="en-US" altLang="zh-CN" sz="2400" i="1" dirty="0">
                <a:solidFill>
                  <a:schemeClr val="tx1"/>
                </a:solidFill>
                <a:latin typeface="Times New Roman" pitchFamily="18" charset="0"/>
                <a:ea typeface="黑体" panose="02010609060101010101" pitchFamily="49" charset="-122"/>
                <a:cs typeface="Times New Roman" pitchFamily="18" charset="0"/>
              </a:rPr>
              <a:t>x</a:t>
            </a:r>
            <a:r>
              <a:rPr lang="en-US" altLang="zh-CN" sz="2400" dirty="0">
                <a:solidFill>
                  <a:schemeClr val="tx1"/>
                </a:solidFill>
                <a:latin typeface="Times New Roman" pitchFamily="18" charset="0"/>
                <a:ea typeface="黑体" panose="02010609060101010101" pitchFamily="49" charset="-122"/>
                <a:cs typeface="Times New Roman" pitchFamily="18" charset="0"/>
              </a:rPr>
              <a:t>+1</a:t>
            </a:r>
            <a:r>
              <a:rPr lang="zh-CN" altLang="en-US" sz="2400" dirty="0">
                <a:solidFill>
                  <a:schemeClr val="tx1"/>
                </a:solidFill>
                <a:latin typeface="Times New Roman" pitchFamily="18" charset="0"/>
                <a:ea typeface="黑体" panose="02010609060101010101" pitchFamily="49" charset="-122"/>
                <a:cs typeface="Times New Roman" pitchFamily="18" charset="0"/>
              </a:rPr>
              <a:t>，得到结果为</a:t>
            </a:r>
            <a:r>
              <a:rPr lang="en-US" altLang="zh-CN" sz="2400" dirty="0">
                <a:solidFill>
                  <a:srgbClr val="FF0000"/>
                </a:solidFill>
                <a:latin typeface="Times New Roman" pitchFamily="18" charset="0"/>
                <a:ea typeface="黑体" panose="02010609060101010101" pitchFamily="49" charset="-122"/>
                <a:cs typeface="Times New Roman" pitchFamily="18" charset="0"/>
              </a:rPr>
              <a:t>7</a:t>
            </a:r>
            <a:r>
              <a:rPr lang="en-US" altLang="zh-CN" sz="2400" dirty="0">
                <a:solidFill>
                  <a:schemeClr val="tx1"/>
                </a:solidFill>
                <a:latin typeface="Times New Roman" pitchFamily="18" charset="0"/>
                <a:ea typeface="黑体" panose="02010609060101010101" pitchFamily="49" charset="-122"/>
                <a:cs typeface="Times New Roman" pitchFamily="18" charset="0"/>
              </a:rPr>
              <a:t>.</a:t>
            </a:r>
          </a:p>
        </p:txBody>
      </p:sp>
      <p:sp>
        <p:nvSpPr>
          <p:cNvPr id="8" name="文本框 7"/>
          <p:cNvSpPr txBox="1"/>
          <p:nvPr/>
        </p:nvSpPr>
        <p:spPr>
          <a:xfrm>
            <a:off x="5270500" y="3651870"/>
            <a:ext cx="3477964" cy="1200329"/>
          </a:xfrm>
          <a:prstGeom prst="rect">
            <a:avLst/>
          </a:prstGeom>
          <a:noFill/>
        </p:spPr>
        <p:txBody>
          <a:bodyPr wrap="square" rtlCol="0">
            <a:spAutoFit/>
          </a:bodyPr>
          <a:lstStyle/>
          <a:p>
            <a:r>
              <a:rPr lang="zh-CN" altLang="en-US" sz="2400" dirty="0">
                <a:solidFill>
                  <a:srgbClr val="FF0000"/>
                </a:solidFill>
                <a:latin typeface="Times New Roman" pitchFamily="18" charset="0"/>
                <a:ea typeface="黑体" panose="02010609060101010101" pitchFamily="49" charset="-122"/>
                <a:cs typeface="Times New Roman" pitchFamily="18" charset="0"/>
              </a:rPr>
              <a:t>当抽到一张</a:t>
            </a:r>
            <a:r>
              <a:rPr lang="zh-CN" altLang="en-US" sz="2400" dirty="0">
                <a:solidFill>
                  <a:schemeClr val="tx1"/>
                </a:solidFill>
                <a:latin typeface="Times New Roman" pitchFamily="18" charset="0"/>
                <a:ea typeface="黑体" panose="02010609060101010101" pitchFamily="49" charset="-122"/>
                <a:cs typeface="Times New Roman" pitchFamily="18" charset="0"/>
              </a:rPr>
              <a:t>黑桃</a:t>
            </a:r>
            <a:r>
              <a:rPr lang="en-US" altLang="zh-CN" sz="2400" dirty="0">
                <a:solidFill>
                  <a:schemeClr val="tx1"/>
                </a:solidFill>
                <a:latin typeface="Times New Roman" pitchFamily="18" charset="0"/>
                <a:ea typeface="黑体" panose="02010609060101010101" pitchFamily="49" charset="-122"/>
                <a:cs typeface="Times New Roman" pitchFamily="18" charset="0"/>
              </a:rPr>
              <a:t>11</a:t>
            </a:r>
            <a:r>
              <a:rPr lang="zh-CN" altLang="en-US" sz="2400" dirty="0">
                <a:solidFill>
                  <a:srgbClr val="FF0000"/>
                </a:solidFill>
                <a:latin typeface="Times New Roman" pitchFamily="18" charset="0"/>
                <a:ea typeface="黑体" panose="02010609060101010101" pitchFamily="49" charset="-122"/>
                <a:cs typeface="Times New Roman" pitchFamily="18" charset="0"/>
              </a:rPr>
              <a:t>时，则</a:t>
            </a:r>
            <a:r>
              <a:rPr lang="en-US" altLang="zh-CN" sz="2400" i="1" dirty="0">
                <a:solidFill>
                  <a:schemeClr val="tx1"/>
                </a:solidFill>
                <a:latin typeface="Times New Roman" pitchFamily="18" charset="0"/>
                <a:ea typeface="黑体" panose="02010609060101010101" pitchFamily="49" charset="-122"/>
                <a:cs typeface="Times New Roman" pitchFamily="18" charset="0"/>
              </a:rPr>
              <a:t>a</a:t>
            </a:r>
            <a:r>
              <a:rPr lang="en-US" altLang="zh-CN" sz="2400" dirty="0">
                <a:solidFill>
                  <a:schemeClr val="tx1"/>
                </a:solidFill>
                <a:latin typeface="Times New Roman" pitchFamily="18" charset="0"/>
                <a:ea typeface="黑体" panose="02010609060101010101" pitchFamily="49" charset="-122"/>
                <a:cs typeface="Times New Roman" pitchFamily="18" charset="0"/>
              </a:rPr>
              <a:t>=-11</a:t>
            </a:r>
            <a:r>
              <a:rPr lang="zh-CN" altLang="en-US" sz="2400" dirty="0">
                <a:solidFill>
                  <a:srgbClr val="FF0000"/>
                </a:solidFill>
                <a:latin typeface="Times New Roman" pitchFamily="18" charset="0"/>
                <a:ea typeface="黑体" panose="02010609060101010101" pitchFamily="49" charset="-122"/>
                <a:cs typeface="Times New Roman" pitchFamily="18" charset="0"/>
              </a:rPr>
              <a:t>，输入机器</a:t>
            </a:r>
            <a:r>
              <a:rPr lang="en-US" altLang="zh-CN" sz="2400" dirty="0">
                <a:solidFill>
                  <a:srgbClr val="FF0000"/>
                </a:solidFill>
                <a:latin typeface="Times New Roman" pitchFamily="18" charset="0"/>
                <a:ea typeface="黑体" panose="02010609060101010101" pitchFamily="49" charset="-122"/>
                <a:cs typeface="Times New Roman" pitchFamily="18" charset="0"/>
              </a:rPr>
              <a:t>2</a:t>
            </a:r>
            <a:r>
              <a:rPr lang="en-US" altLang="zh-CN" sz="2400" i="1" dirty="0">
                <a:solidFill>
                  <a:srgbClr val="FF0000"/>
                </a:solidFill>
                <a:latin typeface="Times New Roman" pitchFamily="18" charset="0"/>
                <a:ea typeface="黑体" panose="02010609060101010101" pitchFamily="49" charset="-122"/>
                <a:cs typeface="Times New Roman" pitchFamily="18" charset="0"/>
              </a:rPr>
              <a:t>x</a:t>
            </a:r>
            <a:r>
              <a:rPr lang="en-US" altLang="zh-CN" sz="2400" dirty="0">
                <a:solidFill>
                  <a:srgbClr val="FF0000"/>
                </a:solidFill>
                <a:latin typeface="Times New Roman" pitchFamily="18" charset="0"/>
                <a:ea typeface="黑体" panose="02010609060101010101" pitchFamily="49" charset="-122"/>
                <a:cs typeface="Times New Roman" pitchFamily="18" charset="0"/>
              </a:rPr>
              <a:t>+1</a:t>
            </a:r>
            <a:r>
              <a:rPr lang="zh-CN" altLang="en-US" sz="2400" dirty="0">
                <a:solidFill>
                  <a:srgbClr val="FF0000"/>
                </a:solidFill>
                <a:latin typeface="Times New Roman" pitchFamily="18" charset="0"/>
                <a:ea typeface="黑体" panose="02010609060101010101" pitchFamily="49" charset="-122"/>
                <a:cs typeface="Times New Roman" pitchFamily="18" charset="0"/>
              </a:rPr>
              <a:t>，得到结果为</a:t>
            </a:r>
            <a:r>
              <a:rPr lang="en-US" altLang="zh-CN" sz="2400" dirty="0">
                <a:solidFill>
                  <a:schemeClr val="tx1"/>
                </a:solidFill>
                <a:latin typeface="Times New Roman" pitchFamily="18" charset="0"/>
                <a:ea typeface="黑体" panose="02010609060101010101" pitchFamily="49" charset="-122"/>
                <a:cs typeface="Times New Roman" pitchFamily="18" charset="0"/>
              </a:rPr>
              <a:t>-21</a:t>
            </a:r>
            <a:r>
              <a:rPr lang="en-US" altLang="zh-CN" sz="2400" dirty="0">
                <a:solidFill>
                  <a:srgbClr val="FF0000"/>
                </a:solidFill>
                <a:latin typeface="Times New Roman" pitchFamily="18" charset="0"/>
                <a:ea typeface="黑体" panose="02010609060101010101" pitchFamily="49" charset="-122"/>
                <a:cs typeface="Times New Roman" pitchFamily="18" charset="0"/>
              </a:rPr>
              <a:t>.</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7205"/>
                                        </p:tgtEl>
                                        <p:attrNameLst>
                                          <p:attrName>style.visibility</p:attrName>
                                        </p:attrNameLst>
                                      </p:cBhvr>
                                      <p:to>
                                        <p:strVal val="visible"/>
                                      </p:to>
                                    </p:set>
                                    <p:animEffect transition="in" filter="blinds(horizontal)">
                                      <p:cBhvr>
                                        <p:cTn id="14" dur="500" fill="hold"/>
                                        <p:tgtEl>
                                          <p:spTgt spid="720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additive="base">
                                        <p:cTn id="18" dur="1" fill="hold">
                                          <p:stCondLst>
                                            <p:cond delay="0"/>
                                          </p:stCondLst>
                                        </p:cTn>
                                        <p:tgtEl>
                                          <p:spTgt spid="9222"/>
                                        </p:tgtEl>
                                        <p:attrNameLst>
                                          <p:attrName>style.visibility</p:attrName>
                                        </p:attrNameLst>
                                      </p:cBhvr>
                                      <p:to>
                                        <p:strVal val="visible"/>
                                      </p:to>
                                    </p:set>
                                    <p:animEffect transition="in" filter="wipe(left)">
                                      <p:cBhvr additive="base">
                                        <p:cTn id="19" dur="500" fill="hold"/>
                                        <p:tgtEl>
                                          <p:spTgt spid="922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7206"/>
                                        </p:tgtEl>
                                        <p:attrNameLst>
                                          <p:attrName>style.visibility</p:attrName>
                                        </p:attrNameLst>
                                      </p:cBhvr>
                                      <p:to>
                                        <p:strVal val="visible"/>
                                      </p:to>
                                    </p:set>
                                    <p:animEffect transition="in" filter="wipe(left)">
                                      <p:cBhvr>
                                        <p:cTn id="24" dur="500" fill="hold"/>
                                        <p:tgtEl>
                                          <p:spTgt spid="720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7209"/>
                                        </p:tgtEl>
                                        <p:attrNameLst>
                                          <p:attrName>style.visibility</p:attrName>
                                        </p:attrNameLst>
                                      </p:cBhvr>
                                      <p:to>
                                        <p:strVal val="visible"/>
                                      </p:to>
                                    </p:set>
                                    <p:animEffect transition="in" filter="wipe(left)">
                                      <p:cBhvr>
                                        <p:cTn id="29" dur="500" fill="hold"/>
                                        <p:tgtEl>
                                          <p:spTgt spid="720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647056" y="1663509"/>
            <a:ext cx="8496944" cy="2746906"/>
          </a:xfrm>
          <a:prstGeom prst="rect">
            <a:avLst/>
          </a:prstGeom>
          <a:noFill/>
          <a:ln w="9525">
            <a:noFill/>
          </a:ln>
        </p:spPr>
        <p:txBody>
          <a:bodyPr wrap="square">
            <a:spAutoFit/>
          </a:bodyPr>
          <a:lstStyle/>
          <a:p>
            <a:pPr marL="0" indent="0">
              <a:lnSpc>
                <a:spcPct val="150000"/>
              </a:lnSpc>
            </a:pPr>
            <a:r>
              <a:rPr sz="2300" b="0" dirty="0">
                <a:latin typeface="Times New Roman" pitchFamily="18" charset="0"/>
                <a:ea typeface="黑体" panose="02010609060101010101" pitchFamily="49" charset="-122"/>
                <a:cs typeface="Times New Roman" pitchFamily="18" charset="0"/>
              </a:rPr>
              <a:t>问题：为了开展体育活动，学校要购置一批排球，每班5</a:t>
            </a:r>
            <a:r>
              <a:rPr sz="2300" b="0" dirty="0" smtClean="0">
                <a:latin typeface="Times New Roman" pitchFamily="18" charset="0"/>
                <a:ea typeface="黑体" panose="02010609060101010101" pitchFamily="49" charset="-122"/>
                <a:cs typeface="Times New Roman" pitchFamily="18" charset="0"/>
              </a:rPr>
              <a:t>个，</a:t>
            </a:r>
            <a:endParaRPr lang="en-US" sz="2300" b="0" dirty="0" smtClean="0">
              <a:latin typeface="Times New Roman" pitchFamily="18" charset="0"/>
              <a:ea typeface="黑体" panose="02010609060101010101" pitchFamily="49" charset="-122"/>
              <a:cs typeface="Times New Roman" pitchFamily="18" charset="0"/>
            </a:endParaRPr>
          </a:p>
          <a:p>
            <a:pPr marL="0" indent="0">
              <a:lnSpc>
                <a:spcPct val="150000"/>
              </a:lnSpc>
            </a:pPr>
            <a:r>
              <a:rPr sz="2300" b="0" dirty="0" smtClean="0">
                <a:latin typeface="Times New Roman" pitchFamily="18" charset="0"/>
                <a:ea typeface="黑体" panose="02010609060101010101" pitchFamily="49" charset="-122"/>
                <a:cs typeface="Times New Roman" pitchFamily="18" charset="0"/>
              </a:rPr>
              <a:t>学校另外留</a:t>
            </a:r>
            <a:r>
              <a:rPr sz="2300" b="0" dirty="0">
                <a:latin typeface="Times New Roman" pitchFamily="18" charset="0"/>
                <a:ea typeface="黑体" panose="02010609060101010101" pitchFamily="49" charset="-122"/>
                <a:cs typeface="Times New Roman" pitchFamily="18" charset="0"/>
              </a:rPr>
              <a:t>20个.</a:t>
            </a:r>
          </a:p>
          <a:p>
            <a:pPr marL="0" indent="0">
              <a:lnSpc>
                <a:spcPct val="150000"/>
              </a:lnSpc>
            </a:pPr>
            <a:r>
              <a:rPr sz="2300" b="0" dirty="0">
                <a:latin typeface="Times New Roman" pitchFamily="18" charset="0"/>
                <a:ea typeface="黑体" panose="02010609060101010101" pitchFamily="49" charset="-122"/>
                <a:cs typeface="Times New Roman" pitchFamily="18" charset="0"/>
              </a:rPr>
              <a:t>（1）若记全校的班级数是</a:t>
            </a:r>
            <a:r>
              <a:rPr sz="2300" b="0" i="1" dirty="0">
                <a:latin typeface="Times New Roman" pitchFamily="18" charset="0"/>
                <a:ea typeface="黑体" panose="02010609060101010101" pitchFamily="49" charset="-122"/>
                <a:cs typeface="Times New Roman" pitchFamily="18" charset="0"/>
              </a:rPr>
              <a:t>n</a:t>
            </a:r>
            <a:r>
              <a:rPr sz="2300" b="0" dirty="0">
                <a:latin typeface="Times New Roman" pitchFamily="18" charset="0"/>
                <a:ea typeface="黑体" panose="02010609060101010101" pitchFamily="49" charset="-122"/>
                <a:cs typeface="Times New Roman" pitchFamily="18" charset="0"/>
              </a:rPr>
              <a:t>，则学校总共需要购置多少个排球？</a:t>
            </a:r>
          </a:p>
          <a:p>
            <a:pPr marL="0" indent="0">
              <a:lnSpc>
                <a:spcPct val="150000"/>
              </a:lnSpc>
            </a:pPr>
            <a:r>
              <a:rPr sz="2300" b="0" dirty="0">
                <a:latin typeface="Times New Roman" pitchFamily="18" charset="0"/>
                <a:ea typeface="黑体" panose="02010609060101010101" pitchFamily="49" charset="-122"/>
                <a:cs typeface="Times New Roman" pitchFamily="18" charset="0"/>
              </a:rPr>
              <a:t>（2）如果班级数是15，则学校需要购置的排球总数是多少？</a:t>
            </a:r>
          </a:p>
          <a:p>
            <a:pPr marL="0" indent="0">
              <a:lnSpc>
                <a:spcPct val="150000"/>
              </a:lnSpc>
            </a:pPr>
            <a:r>
              <a:rPr sz="2300" b="0" dirty="0">
                <a:latin typeface="Times New Roman" pitchFamily="18" charset="0"/>
                <a:ea typeface="黑体" panose="02010609060101010101" pitchFamily="49" charset="-122"/>
                <a:cs typeface="Times New Roman" pitchFamily="18" charset="0"/>
              </a:rPr>
              <a:t>（3）如果班级数是20，则学校需要购置的排球总数又是多少？</a:t>
            </a:r>
          </a:p>
        </p:txBody>
      </p:sp>
      <p:grpSp>
        <p:nvGrpSpPr>
          <p:cNvPr id="17" name="组合 16"/>
          <p:cNvGrpSpPr/>
          <p:nvPr/>
        </p:nvGrpSpPr>
        <p:grpSpPr>
          <a:xfrm>
            <a:off x="862716" y="1103883"/>
            <a:ext cx="3666199" cy="461665"/>
            <a:chOff x="460374" y="864542"/>
            <a:chExt cx="3666199" cy="461665"/>
          </a:xfrm>
        </p:grpSpPr>
        <p:grpSp>
          <p:nvGrpSpPr>
            <p:cNvPr id="18" name="组合 17"/>
            <p:cNvGrpSpPr/>
            <p:nvPr/>
          </p:nvGrpSpPr>
          <p:grpSpPr>
            <a:xfrm>
              <a:off x="460374" y="864542"/>
              <a:ext cx="3666199" cy="461665"/>
              <a:chOff x="460374" y="864542"/>
              <a:chExt cx="3666199" cy="461665"/>
            </a:xfrm>
          </p:grpSpPr>
          <p:sp>
            <p:nvSpPr>
              <p:cNvPr id="20" name="圆角矩形 19"/>
              <p:cNvSpPr/>
              <p:nvPr/>
            </p:nvSpPr>
            <p:spPr>
              <a:xfrm>
                <a:off x="460374" y="916940"/>
                <a:ext cx="1812920" cy="369570"/>
              </a:xfrm>
              <a:prstGeom prst="roundRect">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Times New Roman" pitchFamily="18" charset="0"/>
                  <a:cs typeface="Times New Roman" pitchFamily="18" charset="0"/>
                </a:endParaRPr>
              </a:p>
            </p:txBody>
          </p:sp>
          <p:sp>
            <p:nvSpPr>
              <p:cNvPr id="22" name="文本框 22"/>
              <p:cNvSpPr txBox="1"/>
              <p:nvPr/>
            </p:nvSpPr>
            <p:spPr>
              <a:xfrm>
                <a:off x="560661" y="864542"/>
                <a:ext cx="3565912" cy="461665"/>
              </a:xfrm>
              <a:prstGeom prst="rect">
                <a:avLst/>
              </a:prstGeom>
              <a:noFill/>
            </p:spPr>
            <p:txBody>
              <a:bodyPr wrap="square" rtlCol="0">
                <a:spAutoFit/>
              </a:bodyPr>
              <a:lstStyle/>
              <a:p>
                <a:r>
                  <a:rPr lang="zh-CN" altLang="en-US" sz="2400" dirty="0">
                    <a:solidFill>
                      <a:schemeClr val="bg1"/>
                    </a:solidFill>
                    <a:latin typeface="Times New Roman" pitchFamily="18" charset="0"/>
                    <a:ea typeface="黑体" panose="02010609060101010101" pitchFamily="49" charset="-122"/>
                    <a:cs typeface="Times New Roman" pitchFamily="18" charset="0"/>
                    <a:sym typeface="+mn-ea"/>
                  </a:rPr>
                  <a:t>学生</a:t>
                </a:r>
                <a:r>
                  <a:rPr lang="zh-CN" altLang="en-US" sz="2400" dirty="0" smtClean="0">
                    <a:solidFill>
                      <a:schemeClr val="bg1"/>
                    </a:solidFill>
                    <a:latin typeface="Times New Roman" pitchFamily="18" charset="0"/>
                    <a:ea typeface="黑体" panose="02010609060101010101" pitchFamily="49" charset="-122"/>
                    <a:cs typeface="Times New Roman" pitchFamily="18" charset="0"/>
                    <a:sym typeface="+mn-ea"/>
                  </a:rPr>
                  <a:t>活动一</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 </a:t>
                </a:r>
                <a:r>
                  <a:rPr lang="zh-CN" altLang="en-US" sz="2400" dirty="0" smtClean="0">
                    <a:latin typeface="Times New Roman" pitchFamily="18" charset="0"/>
                    <a:ea typeface="黑体" panose="02010609060101010101" pitchFamily="49" charset="-122"/>
                    <a:cs typeface="Times New Roman" pitchFamily="18" charset="0"/>
                    <a:sym typeface="+mn-ea"/>
                  </a:rPr>
                  <a:t>【一起探究】</a:t>
                </a:r>
                <a:endParaRPr lang="zh-CN" altLang="en-US" sz="2400" dirty="0">
                  <a:latin typeface="Times New Roman" pitchFamily="18" charset="0"/>
                  <a:ea typeface="黑体" panose="02010609060101010101" pitchFamily="49" charset="-122"/>
                  <a:cs typeface="Times New Roman" pitchFamily="18" charset="0"/>
                  <a:sym typeface="+mn-ea"/>
                </a:endParaRPr>
              </a:p>
            </p:txBody>
          </p:sp>
        </p:grpSp>
        <p:cxnSp>
          <p:nvCxnSpPr>
            <p:cNvPr id="19" name="直接连接符 18"/>
            <p:cNvCxnSpPr/>
            <p:nvPr/>
          </p:nvCxnSpPr>
          <p:spPr>
            <a:xfrm>
              <a:off x="554355" y="914400"/>
              <a:ext cx="0" cy="361950"/>
            </a:xfrm>
            <a:prstGeom prst="line">
              <a:avLst/>
            </a:prstGeom>
            <a:ln w="19050" cmpd="sng">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81" name="组合 7"/>
          <p:cNvGrpSpPr/>
          <p:nvPr>
            <p:custDataLst>
              <p:tags r:id="rId1"/>
            </p:custDataLst>
          </p:nvPr>
        </p:nvGrpSpPr>
        <p:grpSpPr>
          <a:xfrm>
            <a:off x="609600" y="1059582"/>
            <a:ext cx="7801610" cy="1249680"/>
            <a:chOff x="1135242" y="181868"/>
            <a:chExt cx="5932581" cy="2317463"/>
          </a:xfrm>
        </p:grpSpPr>
        <p:sp>
          <p:nvSpPr>
            <p:cNvPr id="6182" name="矩形: 圆角 4"/>
            <p:cNvSpPr/>
            <p:nvPr>
              <p:custDataLst>
                <p:tags r:id="rId3"/>
              </p:custDataLst>
            </p:nvPr>
          </p:nvSpPr>
          <p:spPr>
            <a:xfrm>
              <a:off x="1135242" y="382361"/>
              <a:ext cx="5932581" cy="2116970"/>
            </a:xfrm>
            <a:prstGeom prst="roundRect">
              <a:avLst>
                <a:gd name="adj" fmla="val 16667"/>
              </a:avLst>
            </a:prstGeom>
            <a:noFill/>
            <a:ln w="47625" cmpd="sng">
              <a:solidFill>
                <a:schemeClr val="accent1">
                  <a:shade val="50000"/>
                </a:schemeClr>
              </a:solidFill>
              <a:prstDash val="solid"/>
            </a:ln>
            <a:extLst>
              <a:ext uri="{909E8E84-426E-40DD-AFC4-6F175D3DCCD1}">
                <a14:hiddenFill xmlns:a14="http://schemas.microsoft.com/office/drawing/2010/main">
                  <a:solidFill>
                    <a:srgbClr val="CCECFF"/>
                  </a:solidFill>
                </a14:hiddenFill>
              </a:ext>
            </a:extLst>
          </p:spPr>
          <p:txBody>
            <a:bodyPr anchor="ctr"/>
            <a:lstStyle/>
            <a:p>
              <a:pPr algn="ctr" eaLnBrk="0" hangingPunct="0"/>
              <a:endParaRPr lang="zh-CN" altLang="en-US" sz="1600">
                <a:solidFill>
                  <a:srgbClr val="FFFFFF"/>
                </a:solidFill>
                <a:latin typeface="Times New Roman" pitchFamily="18" charset="0"/>
                <a:ea typeface="黑体" panose="02010609060101010101" pitchFamily="49" charset="-122"/>
                <a:cs typeface="Times New Roman" pitchFamily="18" charset="0"/>
              </a:endParaRPr>
            </a:p>
          </p:txBody>
        </p:sp>
        <p:sp>
          <p:nvSpPr>
            <p:cNvPr id="6184" name="矩形 1"/>
            <p:cNvSpPr/>
            <p:nvPr>
              <p:custDataLst>
                <p:tags r:id="rId4"/>
              </p:custDataLst>
            </p:nvPr>
          </p:nvSpPr>
          <p:spPr>
            <a:xfrm>
              <a:off x="1257409" y="181868"/>
              <a:ext cx="5730740" cy="2183220"/>
            </a:xfrm>
            <a:prstGeom prst="rect">
              <a:avLst/>
            </a:prstGeom>
            <a:noFill/>
            <a:ln w="9525">
              <a:noFill/>
            </a:ln>
          </p:spPr>
          <p:txBody>
            <a:bodyPr>
              <a:noAutofit/>
            </a:bodyPr>
            <a:lstStyle/>
            <a:p>
              <a:pPr eaLnBrk="1" latinLnBrk="0" hangingPunct="1">
                <a:lnSpc>
                  <a:spcPct val="150000"/>
                </a:lnSpc>
              </a:pPr>
              <a:r>
                <a:rPr lang="zh-CN" altLang="en-US" sz="2400" b="1" dirty="0">
                  <a:solidFill>
                    <a:srgbClr val="FF0000"/>
                  </a:solidFill>
                  <a:latin typeface="Times New Roman" pitchFamily="18" charset="0"/>
                  <a:ea typeface="黑体" panose="02010609060101010101" pitchFamily="49" charset="-122"/>
                  <a:cs typeface="Times New Roman" pitchFamily="18" charset="0"/>
                </a:rPr>
                <a:t>解：（</a:t>
              </a:r>
              <a:r>
                <a:rPr lang="en-US" altLang="zh-CN" sz="2400" b="1" dirty="0">
                  <a:solidFill>
                    <a:srgbClr val="FF0000"/>
                  </a:solidFill>
                  <a:latin typeface="Times New Roman" pitchFamily="18" charset="0"/>
                  <a:ea typeface="黑体" panose="02010609060101010101" pitchFamily="49" charset="-122"/>
                  <a:cs typeface="Times New Roman" pitchFamily="18" charset="0"/>
                </a:rPr>
                <a:t>1</a:t>
              </a:r>
              <a:r>
                <a:rPr lang="zh-CN" altLang="en-US" sz="2400" b="1" dirty="0">
                  <a:solidFill>
                    <a:srgbClr val="FF0000"/>
                  </a:solidFill>
                  <a:latin typeface="Times New Roman" pitchFamily="18" charset="0"/>
                  <a:ea typeface="黑体" panose="02010609060101010101" pitchFamily="49" charset="-122"/>
                  <a:cs typeface="Times New Roman" pitchFamily="18" charset="0"/>
                </a:rPr>
                <a:t>）</a:t>
              </a:r>
              <a:r>
                <a:rPr sz="2400" dirty="0" err="1">
                  <a:solidFill>
                    <a:srgbClr val="FF0000"/>
                  </a:solidFill>
                  <a:latin typeface="Times New Roman" pitchFamily="18" charset="0"/>
                  <a:ea typeface="黑体" panose="02010609060101010101" pitchFamily="49" charset="-122"/>
                  <a:cs typeface="Times New Roman" pitchFamily="18" charset="0"/>
                  <a:sym typeface="+mn-ea"/>
                </a:rPr>
                <a:t>记全校的班级数是</a:t>
              </a:r>
              <a:r>
                <a:rPr sz="2400" i="1" dirty="0" err="1">
                  <a:solidFill>
                    <a:srgbClr val="FF0000"/>
                  </a:solidFill>
                  <a:latin typeface="Times New Roman" pitchFamily="18" charset="0"/>
                  <a:ea typeface="黑体" panose="02010609060101010101" pitchFamily="49" charset="-122"/>
                  <a:cs typeface="Times New Roman" pitchFamily="18" charset="0"/>
                  <a:sym typeface="+mn-ea"/>
                </a:rPr>
                <a:t>n</a:t>
              </a:r>
              <a:r>
                <a:rPr sz="2400" dirty="0" err="1">
                  <a:solidFill>
                    <a:srgbClr val="FF0000"/>
                  </a:solidFill>
                  <a:latin typeface="Times New Roman" pitchFamily="18" charset="0"/>
                  <a:ea typeface="黑体" panose="02010609060101010101" pitchFamily="49" charset="-122"/>
                  <a:cs typeface="Times New Roman" pitchFamily="18" charset="0"/>
                  <a:sym typeface="+mn-ea"/>
                </a:rPr>
                <a:t>，则学校需要购置</a:t>
              </a:r>
              <a:r>
                <a:rPr lang="zh-CN" sz="2400" dirty="0">
                  <a:solidFill>
                    <a:srgbClr val="FF0000"/>
                  </a:solidFill>
                  <a:latin typeface="Times New Roman" pitchFamily="18" charset="0"/>
                  <a:ea typeface="黑体" panose="02010609060101010101" pitchFamily="49" charset="-122"/>
                  <a:cs typeface="Times New Roman" pitchFamily="18" charset="0"/>
                  <a:sym typeface="+mn-ea"/>
                </a:rPr>
                <a:t>的</a:t>
              </a:r>
              <a:r>
                <a:rPr sz="2400" dirty="0" err="1">
                  <a:solidFill>
                    <a:srgbClr val="FF0000"/>
                  </a:solidFill>
                  <a:latin typeface="Times New Roman" pitchFamily="18" charset="0"/>
                  <a:ea typeface="黑体" panose="02010609060101010101" pitchFamily="49" charset="-122"/>
                  <a:cs typeface="Times New Roman" pitchFamily="18" charset="0"/>
                  <a:sym typeface="+mn-ea"/>
                </a:rPr>
                <a:t>排球</a:t>
              </a:r>
              <a:r>
                <a:rPr lang="zh-CN" sz="2400" dirty="0">
                  <a:solidFill>
                    <a:srgbClr val="FF0000"/>
                  </a:solidFill>
                  <a:latin typeface="Times New Roman" pitchFamily="18" charset="0"/>
                  <a:ea typeface="黑体" panose="02010609060101010101" pitchFamily="49" charset="-122"/>
                  <a:cs typeface="Times New Roman" pitchFamily="18" charset="0"/>
                  <a:sym typeface="+mn-ea"/>
                </a:rPr>
                <a:t>总数是</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5</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mn-ea"/>
                </a:rPr>
                <a:t>n</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+20</a:t>
              </a:r>
              <a:r>
                <a:rPr lang="zh-CN" altLang="en-US" sz="2400" dirty="0">
                  <a:solidFill>
                    <a:srgbClr val="FF0000"/>
                  </a:solidFill>
                  <a:latin typeface="Times New Roman" pitchFamily="18" charset="0"/>
                  <a:ea typeface="黑体" panose="02010609060101010101" pitchFamily="49" charset="-122"/>
                  <a:cs typeface="Times New Roman" pitchFamily="18" charset="0"/>
                  <a:sym typeface="+mn-ea"/>
                </a:rPr>
                <a:t>；</a:t>
              </a:r>
              <a:endParaRPr lang="zh-CN" altLang="en-US" sz="2400" b="1" dirty="0">
                <a:latin typeface="Times New Roman" pitchFamily="18" charset="0"/>
                <a:ea typeface="黑体" panose="02010609060101010101" pitchFamily="49" charset="-122"/>
                <a:cs typeface="Times New Roman" pitchFamily="18" charset="0"/>
              </a:endParaRPr>
            </a:p>
            <a:p>
              <a:pPr>
                <a:lnSpc>
                  <a:spcPct val="160000"/>
                </a:lnSpc>
              </a:pPr>
              <a:endParaRPr lang="en-US" altLang="zh-CN" sz="2400" b="1" dirty="0">
                <a:latin typeface="Times New Roman" pitchFamily="18" charset="0"/>
                <a:ea typeface="黑体" panose="02010609060101010101" pitchFamily="49" charset="-122"/>
                <a:cs typeface="Times New Roman" pitchFamily="18" charset="0"/>
              </a:endParaRPr>
            </a:p>
          </p:txBody>
        </p:sp>
      </p:grpSp>
      <p:sp>
        <p:nvSpPr>
          <p:cNvPr id="6191" name="文本框 5"/>
          <p:cNvSpPr/>
          <p:nvPr>
            <p:custDataLst>
              <p:tags r:id="rId2"/>
            </p:custDataLst>
          </p:nvPr>
        </p:nvSpPr>
        <p:spPr>
          <a:xfrm>
            <a:off x="1356995" y="2393082"/>
            <a:ext cx="6014085" cy="2306955"/>
          </a:xfrm>
          <a:prstGeom prst="rect">
            <a:avLst/>
          </a:prstGeom>
          <a:noFill/>
          <a:ln w="34925">
            <a:solidFill>
              <a:schemeClr val="accent5"/>
            </a:solidFill>
          </a:ln>
        </p:spPr>
        <p:txBody>
          <a:bodyPr wrap="square">
            <a:spAutoFit/>
          </a:bodyPr>
          <a:lstStyle/>
          <a:p>
            <a:pPr algn="l">
              <a:lnSpc>
                <a:spcPct val="150000"/>
              </a:lnSpc>
            </a:pPr>
            <a:r>
              <a:rPr lang="zh-CN" altLang="en-US" sz="2400" dirty="0">
                <a:solidFill>
                  <a:schemeClr val="tx1"/>
                </a:solidFill>
                <a:latin typeface="Times New Roman" pitchFamily="18" charset="0"/>
                <a:ea typeface="黑体" panose="02010609060101010101" pitchFamily="49" charset="-122"/>
                <a:cs typeface="Times New Roman" pitchFamily="18" charset="0"/>
              </a:rPr>
              <a:t>（</a:t>
            </a:r>
            <a:r>
              <a:rPr lang="en-US" altLang="zh-CN" sz="2400" dirty="0">
                <a:solidFill>
                  <a:schemeClr val="tx1"/>
                </a:solidFill>
                <a:latin typeface="Times New Roman" pitchFamily="18" charset="0"/>
                <a:ea typeface="黑体" panose="02010609060101010101" pitchFamily="49" charset="-122"/>
                <a:cs typeface="Times New Roman" pitchFamily="18" charset="0"/>
              </a:rPr>
              <a:t>2</a:t>
            </a:r>
            <a:r>
              <a:rPr lang="zh-CN" altLang="en-US" sz="2400" dirty="0">
                <a:solidFill>
                  <a:schemeClr val="tx1"/>
                </a:solidFill>
                <a:latin typeface="Times New Roman" pitchFamily="18" charset="0"/>
                <a:ea typeface="黑体" panose="02010609060101010101" pitchFamily="49" charset="-122"/>
                <a:cs typeface="Times New Roman" pitchFamily="18" charset="0"/>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rPr>
              <a:t>n</a:t>
            </a:r>
            <a:r>
              <a:rPr lang="en-US" altLang="zh-CN" sz="2400" dirty="0">
                <a:solidFill>
                  <a:srgbClr val="FF0000"/>
                </a:solidFill>
                <a:latin typeface="Times New Roman" pitchFamily="18" charset="0"/>
                <a:ea typeface="黑体" panose="02010609060101010101" pitchFamily="49" charset="-122"/>
                <a:cs typeface="Times New Roman" pitchFamily="18" charset="0"/>
              </a:rPr>
              <a:t>=15</a:t>
            </a:r>
            <a:r>
              <a:rPr lang="zh-CN" altLang="en-US" sz="2400" dirty="0">
                <a:solidFill>
                  <a:schemeClr val="tx1"/>
                </a:solidFill>
                <a:latin typeface="Times New Roman" pitchFamily="18" charset="0"/>
                <a:ea typeface="黑体" panose="02010609060101010101" pitchFamily="49" charset="-122"/>
                <a:cs typeface="Times New Roman" pitchFamily="18" charset="0"/>
              </a:rPr>
              <a:t>时，则需要购置的排球总数是</a:t>
            </a:r>
          </a:p>
          <a:p>
            <a:pPr algn="l">
              <a:lnSpc>
                <a:spcPct val="150000"/>
              </a:lnSpc>
            </a:pPr>
            <a:r>
              <a:rPr lang="en-US" altLang="zh-CN" sz="2400" dirty="0">
                <a:solidFill>
                  <a:schemeClr val="tx1"/>
                </a:solidFill>
                <a:latin typeface="Times New Roman" pitchFamily="18" charset="0"/>
                <a:ea typeface="黑体" panose="02010609060101010101" pitchFamily="49" charset="-122"/>
                <a:cs typeface="Times New Roman" pitchFamily="18" charset="0"/>
              </a:rPr>
              <a:t>5</a:t>
            </a:r>
            <a:r>
              <a:rPr lang="en-US" altLang="zh-CN" sz="2400" i="1" dirty="0">
                <a:solidFill>
                  <a:schemeClr val="tx1"/>
                </a:solidFill>
                <a:latin typeface="Times New Roman" pitchFamily="18" charset="0"/>
                <a:ea typeface="黑体" panose="02010609060101010101" pitchFamily="49" charset="-122"/>
                <a:cs typeface="Times New Roman" pitchFamily="18" charset="0"/>
              </a:rPr>
              <a:t>n</a:t>
            </a:r>
            <a:r>
              <a:rPr lang="en-US" altLang="zh-CN" sz="2400" dirty="0">
                <a:solidFill>
                  <a:schemeClr val="tx1"/>
                </a:solidFill>
                <a:latin typeface="Times New Roman" pitchFamily="18" charset="0"/>
                <a:ea typeface="黑体" panose="02010609060101010101" pitchFamily="49" charset="-122"/>
                <a:cs typeface="Times New Roman" pitchFamily="18" charset="0"/>
              </a:rPr>
              <a:t>+20=5×15+20=</a:t>
            </a:r>
            <a:r>
              <a:rPr lang="en-US" altLang="zh-CN" sz="2400" dirty="0">
                <a:solidFill>
                  <a:srgbClr val="FF0000"/>
                </a:solidFill>
                <a:latin typeface="Times New Roman" pitchFamily="18" charset="0"/>
                <a:ea typeface="黑体" panose="02010609060101010101" pitchFamily="49" charset="-122"/>
                <a:cs typeface="Times New Roman" pitchFamily="18" charset="0"/>
              </a:rPr>
              <a:t>95</a:t>
            </a:r>
            <a:r>
              <a:rPr lang="zh-CN" altLang="en-US" sz="2400" dirty="0">
                <a:solidFill>
                  <a:schemeClr val="tx1"/>
                </a:solidFill>
                <a:latin typeface="Times New Roman" pitchFamily="18" charset="0"/>
                <a:ea typeface="黑体" panose="02010609060101010101" pitchFamily="49" charset="-122"/>
                <a:cs typeface="Times New Roman" pitchFamily="18" charset="0"/>
              </a:rPr>
              <a:t>；</a:t>
            </a:r>
          </a:p>
          <a:p>
            <a:pPr algn="l">
              <a:lnSpc>
                <a:spcPct val="150000"/>
              </a:lnSpc>
            </a:pPr>
            <a:r>
              <a:rPr lang="zh-CN" altLang="en-US" sz="2400" dirty="0">
                <a:latin typeface="Times New Roman" pitchFamily="18" charset="0"/>
                <a:ea typeface="黑体" panose="02010609060101010101" pitchFamily="49" charset="-122"/>
                <a:cs typeface="Times New Roman" pitchFamily="18" charset="0"/>
                <a:sym typeface="+mn-ea"/>
              </a:rPr>
              <a:t>（</a:t>
            </a:r>
            <a:r>
              <a:rPr lang="en-US" altLang="zh-CN" sz="2400" dirty="0">
                <a:latin typeface="Times New Roman" pitchFamily="18" charset="0"/>
                <a:ea typeface="黑体" panose="02010609060101010101" pitchFamily="49" charset="-122"/>
                <a:cs typeface="Times New Roman" pitchFamily="18" charset="0"/>
                <a:sym typeface="+mn-ea"/>
              </a:rPr>
              <a:t>3</a:t>
            </a:r>
            <a:r>
              <a:rPr lang="zh-CN" altLang="en-US" sz="2400" dirty="0">
                <a:latin typeface="Times New Roman" pitchFamily="18" charset="0"/>
                <a:ea typeface="黑体" panose="02010609060101010101" pitchFamily="49" charset="-122"/>
                <a:cs typeface="Times New Roman" pitchFamily="18" charset="0"/>
                <a:sym typeface="+mn-ea"/>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sym typeface="+mn-ea"/>
              </a:rPr>
              <a:t>n</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=20</a:t>
            </a:r>
            <a:r>
              <a:rPr lang="zh-CN" altLang="en-US" sz="2400" dirty="0">
                <a:latin typeface="Times New Roman" pitchFamily="18" charset="0"/>
                <a:ea typeface="黑体" panose="02010609060101010101" pitchFamily="49" charset="-122"/>
                <a:cs typeface="Times New Roman" pitchFamily="18" charset="0"/>
                <a:sym typeface="+mn-ea"/>
              </a:rPr>
              <a:t>时，则需要购置的排球总数是</a:t>
            </a:r>
            <a:endParaRPr lang="zh-CN" altLang="en-US" sz="2400" dirty="0">
              <a:solidFill>
                <a:schemeClr val="tx1"/>
              </a:solidFill>
              <a:latin typeface="Times New Roman" pitchFamily="18" charset="0"/>
              <a:ea typeface="黑体" panose="02010609060101010101" pitchFamily="49" charset="-122"/>
              <a:cs typeface="Times New Roman" pitchFamily="18" charset="0"/>
            </a:endParaRPr>
          </a:p>
          <a:p>
            <a:pPr algn="l">
              <a:lnSpc>
                <a:spcPct val="150000"/>
              </a:lnSpc>
            </a:pPr>
            <a:r>
              <a:rPr lang="en-US" altLang="zh-CN" sz="2400" dirty="0">
                <a:latin typeface="Times New Roman" pitchFamily="18" charset="0"/>
                <a:ea typeface="黑体" panose="02010609060101010101" pitchFamily="49" charset="-122"/>
                <a:cs typeface="Times New Roman" pitchFamily="18" charset="0"/>
                <a:sym typeface="+mn-ea"/>
              </a:rPr>
              <a:t>5n+20=5×20+20=</a:t>
            </a:r>
            <a:r>
              <a:rPr lang="en-US" altLang="zh-CN" sz="2400" dirty="0">
                <a:solidFill>
                  <a:srgbClr val="FF0000"/>
                </a:solidFill>
                <a:latin typeface="Times New Roman" pitchFamily="18" charset="0"/>
                <a:ea typeface="黑体" panose="02010609060101010101" pitchFamily="49" charset="-122"/>
                <a:cs typeface="Times New Roman" pitchFamily="18" charset="0"/>
                <a:sym typeface="+mn-ea"/>
              </a:rPr>
              <a:t>120</a:t>
            </a:r>
            <a:r>
              <a:rPr lang="zh-CN" altLang="en-US" sz="2400" dirty="0">
                <a:latin typeface="Times New Roman" pitchFamily="18" charset="0"/>
                <a:ea typeface="黑体" panose="02010609060101010101" pitchFamily="49" charset="-122"/>
                <a:cs typeface="Times New Roman" pitchFamily="18" charset="0"/>
                <a:sym typeface="+mn-ea"/>
              </a:rPr>
              <a:t>；</a:t>
            </a:r>
            <a:endParaRPr lang="en-US" altLang="zh-CN" sz="2400" dirty="0">
              <a:solidFill>
                <a:schemeClr val="tx1"/>
              </a:solidFill>
              <a:latin typeface="Times New Roman" pitchFamily="18" charset="0"/>
              <a:ea typeface="黑体" panose="02010609060101010101" pitchFamily="49" charset="-122"/>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81"/>
                                        </p:tgtEl>
                                        <p:attrNameLst>
                                          <p:attrName>style.visibility</p:attrName>
                                        </p:attrNameLst>
                                      </p:cBhvr>
                                      <p:to>
                                        <p:strVal val="visible"/>
                                      </p:to>
                                    </p:set>
                                    <p:anim calcmode="lin" valueType="num">
                                      <p:cBhvr additive="base">
                                        <p:cTn id="7" dur="500" fill="hold"/>
                                        <p:tgtEl>
                                          <p:spTgt spid="6181"/>
                                        </p:tgtEl>
                                        <p:attrNameLst>
                                          <p:attrName>ppt_x</p:attrName>
                                        </p:attrNameLst>
                                      </p:cBhvr>
                                      <p:tavLst>
                                        <p:tav tm="0">
                                          <p:val>
                                            <p:strVal val="#ppt_x"/>
                                          </p:val>
                                        </p:tav>
                                        <p:tav tm="100000">
                                          <p:val>
                                            <p:strVal val="#ppt_x"/>
                                          </p:val>
                                        </p:tav>
                                      </p:tavLst>
                                    </p:anim>
                                    <p:anim calcmode="lin" valueType="num">
                                      <p:cBhvr additive="base">
                                        <p:cTn id="8" dur="500" fill="hold"/>
                                        <p:tgtEl>
                                          <p:spTgt spid="618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91"/>
                                        </p:tgtEl>
                                        <p:attrNameLst>
                                          <p:attrName>style.visibility</p:attrName>
                                        </p:attrNameLst>
                                      </p:cBhvr>
                                      <p:to>
                                        <p:strVal val="visible"/>
                                      </p:to>
                                    </p:set>
                                    <p:anim calcmode="lin" valueType="num">
                                      <p:cBhvr additive="base">
                                        <p:cTn id="13" dur="500" fill="hold"/>
                                        <p:tgtEl>
                                          <p:spTgt spid="6191"/>
                                        </p:tgtEl>
                                        <p:attrNameLst>
                                          <p:attrName>ppt_x</p:attrName>
                                        </p:attrNameLst>
                                      </p:cBhvr>
                                      <p:tavLst>
                                        <p:tav tm="0">
                                          <p:val>
                                            <p:strVal val="#ppt_x"/>
                                          </p:val>
                                        </p:tav>
                                        <p:tav tm="100000">
                                          <p:val>
                                            <p:strVal val="#ppt_x"/>
                                          </p:val>
                                        </p:tav>
                                      </p:tavLst>
                                    </p:anim>
                                    <p:anim calcmode="lin" valueType="num">
                                      <p:cBhvr additive="base">
                                        <p:cTn id="14" dur="500" fill="hold"/>
                                        <p:tgtEl>
                                          <p:spTgt spid="61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9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27584" y="1525851"/>
            <a:ext cx="8026400" cy="1198880"/>
          </a:xfrm>
          <a:prstGeom prst="rect">
            <a:avLst/>
          </a:prstGeom>
          <a:noFill/>
          <a:ln w="9525">
            <a:noFill/>
          </a:ln>
        </p:spPr>
        <p:txBody>
          <a:bodyPr wrap="square">
            <a:spAutoFit/>
          </a:bodyPr>
          <a:lstStyle/>
          <a:p>
            <a:pPr marL="0" indent="0" eaLnBrk="1" latinLnBrk="0" hangingPunct="1">
              <a:lnSpc>
                <a:spcPct val="150000"/>
              </a:lnSpc>
            </a:pPr>
            <a:r>
              <a:rPr lang="en-US" sz="2400" b="0" dirty="0">
                <a:latin typeface="Times New Roman" pitchFamily="18" charset="0"/>
                <a:ea typeface="黑体" panose="02010609060101010101" pitchFamily="49" charset="-122"/>
                <a:cs typeface="Times New Roman" pitchFamily="18" charset="0"/>
              </a:rPr>
              <a:t>       </a:t>
            </a:r>
            <a:r>
              <a:rPr sz="2400" b="0" dirty="0" err="1">
                <a:latin typeface="Times New Roman" pitchFamily="18" charset="0"/>
                <a:ea typeface="黑体" panose="02010609060101010101" pitchFamily="49" charset="-122"/>
                <a:cs typeface="Times New Roman" pitchFamily="18" charset="0"/>
              </a:rPr>
              <a:t>一般地，用数值代替代数式中的字母，按照代数式中的运算关系计算出的结果，叫做</a:t>
            </a:r>
            <a:r>
              <a:rPr sz="2400" b="0" dirty="0" err="1">
                <a:solidFill>
                  <a:srgbClr val="FF0000"/>
                </a:solidFill>
                <a:latin typeface="Times New Roman" pitchFamily="18" charset="0"/>
                <a:ea typeface="黑体" panose="02010609060101010101" pitchFamily="49" charset="-122"/>
                <a:cs typeface="Times New Roman" pitchFamily="18" charset="0"/>
              </a:rPr>
              <a:t>代数式的值</a:t>
            </a:r>
            <a:r>
              <a:rPr sz="2400" b="0" dirty="0">
                <a:latin typeface="Times New Roman" pitchFamily="18" charset="0"/>
                <a:ea typeface="黑体" panose="02010609060101010101" pitchFamily="49" charset="-122"/>
                <a:cs typeface="Times New Roman" pitchFamily="18" charset="0"/>
              </a:rPr>
              <a:t>.</a:t>
            </a:r>
          </a:p>
        </p:txBody>
      </p:sp>
      <p:sp>
        <p:nvSpPr>
          <p:cNvPr id="100" name="文本框 99"/>
          <p:cNvSpPr txBox="1"/>
          <p:nvPr/>
        </p:nvSpPr>
        <p:spPr>
          <a:xfrm>
            <a:off x="942727" y="2633980"/>
            <a:ext cx="8201274" cy="646331"/>
          </a:xfrm>
          <a:prstGeom prst="rect">
            <a:avLst/>
          </a:prstGeom>
          <a:noFill/>
          <a:ln w="9525">
            <a:noFill/>
          </a:ln>
        </p:spPr>
        <p:txBody>
          <a:bodyPr wrap="square">
            <a:spAutoFit/>
          </a:bodyPr>
          <a:lstStyle/>
          <a:p>
            <a:pPr marL="0" indent="0" eaLnBrk="1" latinLnBrk="0" hangingPunct="1">
              <a:lnSpc>
                <a:spcPct val="150000"/>
              </a:lnSpc>
            </a:pPr>
            <a:r>
              <a:rPr sz="2400" b="0" dirty="0">
                <a:latin typeface="Times New Roman" pitchFamily="18" charset="0"/>
                <a:ea typeface="黑体" panose="02010609060101010101" pitchFamily="49" charset="-122"/>
                <a:cs typeface="Times New Roman" pitchFamily="18" charset="0"/>
              </a:rPr>
              <a:t>指出：</a:t>
            </a:r>
            <a:r>
              <a:rPr lang="en-US" sz="2400" b="0" dirty="0" smtClean="0">
                <a:solidFill>
                  <a:srgbClr val="0070C0"/>
                </a:solidFill>
                <a:latin typeface="Times New Roman" pitchFamily="18" charset="0"/>
                <a:ea typeface="黑体" panose="02010609060101010101" pitchFamily="49" charset="-122"/>
                <a:cs typeface="Times New Roman" pitchFamily="18" charset="0"/>
              </a:rPr>
              <a:t>1</a:t>
            </a:r>
            <a:r>
              <a:rPr lang="en-US" altLang="zh-CN" sz="2400" b="0" dirty="0" smtClean="0">
                <a:solidFill>
                  <a:srgbClr val="0070C0"/>
                </a:solidFill>
                <a:latin typeface="Times New Roman" pitchFamily="18" charset="0"/>
                <a:ea typeface="黑体" panose="02010609060101010101" pitchFamily="49" charset="-122"/>
                <a:cs typeface="Times New Roman" pitchFamily="18" charset="0"/>
              </a:rPr>
              <a:t>.</a:t>
            </a:r>
            <a:r>
              <a:rPr sz="2400" b="0" dirty="0" smtClean="0">
                <a:solidFill>
                  <a:srgbClr val="0070C0"/>
                </a:solidFill>
                <a:latin typeface="Times New Roman" pitchFamily="18" charset="0"/>
                <a:ea typeface="黑体" panose="02010609060101010101" pitchFamily="49" charset="-122"/>
                <a:cs typeface="Times New Roman" pitchFamily="18" charset="0"/>
              </a:rPr>
              <a:t>当字母取不同的数值时</a:t>
            </a:r>
            <a:r>
              <a:rPr sz="2400" b="0" dirty="0">
                <a:solidFill>
                  <a:srgbClr val="0070C0"/>
                </a:solidFill>
                <a:latin typeface="Times New Roman" pitchFamily="18" charset="0"/>
                <a:ea typeface="黑体" panose="02010609060101010101" pitchFamily="49" charset="-122"/>
                <a:cs typeface="Times New Roman" pitchFamily="18" charset="0"/>
              </a:rPr>
              <a:t>，代数式的值一般也不同。</a:t>
            </a:r>
          </a:p>
        </p:txBody>
      </p:sp>
      <p:sp>
        <p:nvSpPr>
          <p:cNvPr id="2" name="文本框 1"/>
          <p:cNvSpPr txBox="1"/>
          <p:nvPr/>
        </p:nvSpPr>
        <p:spPr>
          <a:xfrm>
            <a:off x="956697" y="3122930"/>
            <a:ext cx="7977505" cy="1754326"/>
          </a:xfrm>
          <a:prstGeom prst="rect">
            <a:avLst/>
          </a:prstGeom>
          <a:noFill/>
          <a:ln w="9525">
            <a:noFill/>
          </a:ln>
        </p:spPr>
        <p:txBody>
          <a:bodyPr wrap="square">
            <a:spAutoFit/>
          </a:bodyPr>
          <a:lstStyle/>
          <a:p>
            <a:pPr marL="0" indent="0" eaLnBrk="1" latinLnBrk="0" hangingPunct="1">
              <a:lnSpc>
                <a:spcPct val="150000"/>
              </a:lnSpc>
            </a:pPr>
            <a:r>
              <a:rPr lang="en-US" sz="2400" b="0" dirty="0" smtClean="0">
                <a:solidFill>
                  <a:srgbClr val="0070C0"/>
                </a:solidFill>
                <a:latin typeface="Times New Roman" pitchFamily="18" charset="0"/>
                <a:ea typeface="黑体" panose="02010609060101010101" pitchFamily="49" charset="-122"/>
                <a:cs typeface="Times New Roman" pitchFamily="18" charset="0"/>
              </a:rPr>
              <a:t>2</a:t>
            </a:r>
            <a:r>
              <a:rPr lang="en-US" altLang="zh-CN" sz="2400" dirty="0" smtClean="0">
                <a:solidFill>
                  <a:srgbClr val="0070C0"/>
                </a:solidFill>
                <a:latin typeface="Times New Roman" pitchFamily="18" charset="0"/>
                <a:ea typeface="黑体" panose="02010609060101010101" pitchFamily="49" charset="-122"/>
                <a:cs typeface="Times New Roman" pitchFamily="18" charset="0"/>
              </a:rPr>
              <a:t>.</a:t>
            </a:r>
            <a:r>
              <a:rPr lang="zh-CN" altLang="en-US" sz="2400" dirty="0" smtClean="0">
                <a:solidFill>
                  <a:srgbClr val="0070C0"/>
                </a:solidFill>
                <a:latin typeface="Times New Roman" pitchFamily="18" charset="0"/>
                <a:ea typeface="黑体" panose="02010609060101010101" pitchFamily="49" charset="-122"/>
                <a:cs typeface="Times New Roman" pitchFamily="18" charset="0"/>
                <a:sym typeface="+mn-ea"/>
              </a:rPr>
              <a:t>代数式</a:t>
            </a:r>
            <a:r>
              <a:rPr lang="zh-CN" altLang="en-US" sz="2400" dirty="0">
                <a:solidFill>
                  <a:srgbClr val="0070C0"/>
                </a:solidFill>
                <a:latin typeface="Times New Roman" pitchFamily="18" charset="0"/>
                <a:ea typeface="黑体" panose="02010609060101010101" pitchFamily="49" charset="-122"/>
                <a:cs typeface="Times New Roman" pitchFamily="18" charset="0"/>
                <a:sym typeface="+mn-ea"/>
              </a:rPr>
              <a:t>里的字母可以取各种不同的数值，但所取的数值必须使代数式和它表示的实际数量有意义，如上例</a:t>
            </a:r>
            <a:r>
              <a:rPr lang="en-US" sz="2400" dirty="0">
                <a:solidFill>
                  <a:srgbClr val="0070C0"/>
                </a:solidFill>
                <a:latin typeface="Times New Roman" pitchFamily="18" charset="0"/>
                <a:ea typeface="黑体" panose="02010609060101010101" pitchFamily="49" charset="-122"/>
                <a:cs typeface="Times New Roman" pitchFamily="18" charset="0"/>
                <a:sym typeface="+mn-ea"/>
              </a:rPr>
              <a:t>5</a:t>
            </a:r>
            <a:r>
              <a:rPr lang="en-US" sz="2400" i="1" dirty="0">
                <a:solidFill>
                  <a:srgbClr val="0070C0"/>
                </a:solidFill>
                <a:latin typeface="Times New Roman" pitchFamily="18" charset="0"/>
                <a:ea typeface="黑体" panose="02010609060101010101" pitchFamily="49" charset="-122"/>
                <a:cs typeface="Times New Roman" pitchFamily="18" charset="0"/>
                <a:sym typeface="+mn-ea"/>
              </a:rPr>
              <a:t>n</a:t>
            </a:r>
            <a:r>
              <a:rPr lang="en-US" sz="2400" dirty="0">
                <a:solidFill>
                  <a:srgbClr val="0070C0"/>
                </a:solidFill>
                <a:latin typeface="Times New Roman" pitchFamily="18" charset="0"/>
                <a:ea typeface="黑体" panose="02010609060101010101" pitchFamily="49" charset="-122"/>
                <a:cs typeface="Times New Roman" pitchFamily="18" charset="0"/>
                <a:sym typeface="+mn-ea"/>
              </a:rPr>
              <a:t>+20</a:t>
            </a:r>
            <a:r>
              <a:rPr lang="zh-CN" altLang="en-US" sz="2400" dirty="0">
                <a:solidFill>
                  <a:srgbClr val="0070C0"/>
                </a:solidFill>
                <a:latin typeface="Times New Roman" pitchFamily="18" charset="0"/>
                <a:ea typeface="黑体" panose="02010609060101010101" pitchFamily="49" charset="-122"/>
                <a:cs typeface="Times New Roman" pitchFamily="18" charset="0"/>
                <a:sym typeface="+mn-ea"/>
              </a:rPr>
              <a:t>中的字母</a:t>
            </a:r>
            <a:r>
              <a:rPr lang="en-US" altLang="zh-CN" sz="2400" i="1" dirty="0">
                <a:solidFill>
                  <a:srgbClr val="0070C0"/>
                </a:solidFill>
                <a:latin typeface="Times New Roman" pitchFamily="18" charset="0"/>
                <a:ea typeface="黑体" panose="02010609060101010101" pitchFamily="49" charset="-122"/>
                <a:cs typeface="Times New Roman" pitchFamily="18" charset="0"/>
                <a:sym typeface="+mn-ea"/>
              </a:rPr>
              <a:t>n</a:t>
            </a:r>
            <a:r>
              <a:rPr lang="zh-CN" altLang="en-US" sz="2400" dirty="0">
                <a:solidFill>
                  <a:srgbClr val="0070C0"/>
                </a:solidFill>
                <a:latin typeface="Times New Roman" pitchFamily="18" charset="0"/>
                <a:ea typeface="黑体" panose="02010609060101010101" pitchFamily="49" charset="-122"/>
                <a:cs typeface="Times New Roman" pitchFamily="18" charset="0"/>
                <a:sym typeface="+mn-ea"/>
              </a:rPr>
              <a:t>不能取负数，也不能取小数</a:t>
            </a:r>
            <a:r>
              <a:rPr lang="en-US" altLang="zh-CN" sz="2400" dirty="0">
                <a:solidFill>
                  <a:srgbClr val="0070C0"/>
                </a:solidFill>
                <a:latin typeface="Times New Roman" pitchFamily="18" charset="0"/>
                <a:ea typeface="黑体" panose="02010609060101010101" pitchFamily="49" charset="-122"/>
                <a:cs typeface="Times New Roman" pitchFamily="18" charset="0"/>
                <a:sym typeface="+mn-ea"/>
              </a:rPr>
              <a:t>.</a:t>
            </a:r>
          </a:p>
        </p:txBody>
      </p:sp>
      <p:grpSp>
        <p:nvGrpSpPr>
          <p:cNvPr id="13" name="组合 12"/>
          <p:cNvGrpSpPr/>
          <p:nvPr/>
        </p:nvGrpSpPr>
        <p:grpSpPr>
          <a:xfrm>
            <a:off x="862716" y="1103883"/>
            <a:ext cx="3666199" cy="461665"/>
            <a:chOff x="460374" y="864542"/>
            <a:chExt cx="3666199" cy="461665"/>
          </a:xfrm>
        </p:grpSpPr>
        <p:grpSp>
          <p:nvGrpSpPr>
            <p:cNvPr id="14" name="组合 13"/>
            <p:cNvGrpSpPr/>
            <p:nvPr/>
          </p:nvGrpSpPr>
          <p:grpSpPr>
            <a:xfrm>
              <a:off x="460374" y="864542"/>
              <a:ext cx="3666199" cy="461665"/>
              <a:chOff x="460374" y="864542"/>
              <a:chExt cx="3666199" cy="461665"/>
            </a:xfrm>
          </p:grpSpPr>
          <p:sp>
            <p:nvSpPr>
              <p:cNvPr id="17" name="圆角矩形 16"/>
              <p:cNvSpPr/>
              <p:nvPr/>
            </p:nvSpPr>
            <p:spPr>
              <a:xfrm>
                <a:off x="460374" y="916940"/>
                <a:ext cx="1812920" cy="369570"/>
              </a:xfrm>
              <a:prstGeom prst="roundRect">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Times New Roman" pitchFamily="18" charset="0"/>
                  <a:cs typeface="Times New Roman" pitchFamily="18" charset="0"/>
                </a:endParaRPr>
              </a:p>
            </p:txBody>
          </p:sp>
          <p:sp>
            <p:nvSpPr>
              <p:cNvPr id="18" name="文本框 22"/>
              <p:cNvSpPr txBox="1"/>
              <p:nvPr/>
            </p:nvSpPr>
            <p:spPr>
              <a:xfrm>
                <a:off x="560661" y="864542"/>
                <a:ext cx="3565912" cy="461665"/>
              </a:xfrm>
              <a:prstGeom prst="rect">
                <a:avLst/>
              </a:prstGeom>
              <a:noFill/>
            </p:spPr>
            <p:txBody>
              <a:bodyPr wrap="square" rtlCol="0">
                <a:spAutoFit/>
              </a:bodyPr>
              <a:lstStyle/>
              <a:p>
                <a:r>
                  <a:rPr lang="zh-CN" altLang="en-US" sz="2400" dirty="0">
                    <a:solidFill>
                      <a:schemeClr val="bg1"/>
                    </a:solidFill>
                    <a:latin typeface="Times New Roman" pitchFamily="18" charset="0"/>
                    <a:ea typeface="黑体" panose="02010609060101010101" pitchFamily="49" charset="-122"/>
                    <a:cs typeface="Times New Roman" pitchFamily="18" charset="0"/>
                    <a:sym typeface="+mn-ea"/>
                  </a:rPr>
                  <a:t>学生</a:t>
                </a:r>
                <a:r>
                  <a:rPr lang="zh-CN" altLang="en-US" sz="2400" dirty="0" smtClean="0">
                    <a:solidFill>
                      <a:schemeClr val="bg1"/>
                    </a:solidFill>
                    <a:latin typeface="Times New Roman" pitchFamily="18" charset="0"/>
                    <a:ea typeface="黑体" panose="02010609060101010101" pitchFamily="49" charset="-122"/>
                    <a:cs typeface="Times New Roman" pitchFamily="18" charset="0"/>
                    <a:sym typeface="+mn-ea"/>
                  </a:rPr>
                  <a:t>活动一</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 </a:t>
                </a:r>
                <a:r>
                  <a:rPr lang="zh-CN" altLang="en-US" sz="2400" dirty="0" smtClean="0">
                    <a:latin typeface="Times New Roman" pitchFamily="18" charset="0"/>
                    <a:ea typeface="黑体" panose="02010609060101010101" pitchFamily="49" charset="-122"/>
                    <a:cs typeface="Times New Roman" pitchFamily="18" charset="0"/>
                    <a:sym typeface="+mn-ea"/>
                  </a:rPr>
                  <a:t>【一起归纳】</a:t>
                </a:r>
                <a:endParaRPr lang="zh-CN" altLang="en-US" sz="2400" dirty="0">
                  <a:latin typeface="Times New Roman" pitchFamily="18" charset="0"/>
                  <a:ea typeface="黑体" panose="02010609060101010101" pitchFamily="49" charset="-122"/>
                  <a:cs typeface="Times New Roman" pitchFamily="18" charset="0"/>
                  <a:sym typeface="+mn-ea"/>
                </a:endParaRPr>
              </a:p>
            </p:txBody>
          </p:sp>
        </p:grpSp>
        <p:cxnSp>
          <p:nvCxnSpPr>
            <p:cNvPr id="16" name="直接连接符 15"/>
            <p:cNvCxnSpPr/>
            <p:nvPr/>
          </p:nvCxnSpPr>
          <p:spPr>
            <a:xfrm>
              <a:off x="554355" y="914400"/>
              <a:ext cx="0" cy="361950"/>
            </a:xfrm>
            <a:prstGeom prst="line">
              <a:avLst/>
            </a:prstGeom>
            <a:ln w="19050" cmpd="sng">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additive="base">
                                        <p:cTn id="13" dur="500" fill="hold"/>
                                        <p:tgtEl>
                                          <p:spTgt spid="100"/>
                                        </p:tgtEl>
                                        <p:attrNameLst>
                                          <p:attrName>ppt_x</p:attrName>
                                        </p:attrNameLst>
                                      </p:cBhvr>
                                      <p:tavLst>
                                        <p:tav tm="0">
                                          <p:val>
                                            <p:strVal val="#ppt_x"/>
                                          </p:val>
                                        </p:tav>
                                        <p:tav tm="100000">
                                          <p:val>
                                            <p:strVal val="#ppt_x"/>
                                          </p:val>
                                        </p:tav>
                                      </p:tavLst>
                                    </p:anim>
                                    <p:anim calcmode="lin" valueType="num">
                                      <p:cBhvr additive="base">
                                        <p:cTn id="14"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0"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18185" y="1586201"/>
            <a:ext cx="8284210" cy="1014730"/>
          </a:xfrm>
          <a:prstGeom prst="rect">
            <a:avLst/>
          </a:prstGeom>
          <a:noFill/>
          <a:ln w="9525">
            <a:noFill/>
          </a:ln>
        </p:spPr>
        <p:txBody>
          <a:bodyPr wrap="square">
            <a:spAutoFit/>
          </a:bodyPr>
          <a:lstStyle/>
          <a:p>
            <a:pPr marL="0" indent="0" eaLnBrk="1" latinLnBrk="0" hangingPunct="1">
              <a:lnSpc>
                <a:spcPct val="125000"/>
              </a:lnSpc>
            </a:pPr>
            <a:r>
              <a:rPr lang="zh-CN" sz="2400" b="0" dirty="0">
                <a:latin typeface="Times New Roman" pitchFamily="18" charset="0"/>
                <a:ea typeface="黑体" panose="02010609060101010101" pitchFamily="49" charset="-122"/>
                <a:cs typeface="Times New Roman" pitchFamily="18" charset="0"/>
              </a:rPr>
              <a:t>问题：根据下列</a:t>
            </a:r>
            <a:r>
              <a:rPr lang="zh-CN" sz="2400" b="0" i="1" dirty="0">
                <a:latin typeface="Times New Roman" pitchFamily="18" charset="0"/>
                <a:ea typeface="黑体" panose="02010609060101010101" pitchFamily="49" charset="-122"/>
                <a:cs typeface="Times New Roman" pitchFamily="18" charset="0"/>
              </a:rPr>
              <a:t>x</a:t>
            </a:r>
            <a:r>
              <a:rPr lang="zh-CN" sz="2400" b="0" dirty="0">
                <a:latin typeface="Times New Roman" pitchFamily="18" charset="0"/>
                <a:ea typeface="黑体" panose="02010609060101010101" pitchFamily="49" charset="-122"/>
                <a:cs typeface="Times New Roman" pitchFamily="18" charset="0"/>
              </a:rPr>
              <a:t>，</a:t>
            </a:r>
            <a:r>
              <a:rPr lang="zh-CN" sz="2400" b="0" i="1" dirty="0">
                <a:latin typeface="Times New Roman" pitchFamily="18" charset="0"/>
                <a:ea typeface="黑体" panose="02010609060101010101" pitchFamily="49" charset="-122"/>
                <a:cs typeface="Times New Roman" pitchFamily="18" charset="0"/>
              </a:rPr>
              <a:t>y</a:t>
            </a:r>
            <a:r>
              <a:rPr lang="zh-CN" sz="2400" b="0" dirty="0">
                <a:latin typeface="Times New Roman" pitchFamily="18" charset="0"/>
                <a:ea typeface="黑体" panose="02010609060101010101" pitchFamily="49" charset="-122"/>
                <a:cs typeface="Times New Roman" pitchFamily="18" charset="0"/>
              </a:rPr>
              <a:t>的值，分别求代数式2</a:t>
            </a:r>
            <a:r>
              <a:rPr lang="zh-CN" sz="2400" b="0" i="1" dirty="0">
                <a:latin typeface="Times New Roman" pitchFamily="18" charset="0"/>
                <a:ea typeface="黑体" panose="02010609060101010101" pitchFamily="49" charset="-122"/>
                <a:cs typeface="Times New Roman" pitchFamily="18" charset="0"/>
              </a:rPr>
              <a:t>x</a:t>
            </a:r>
            <a:r>
              <a:rPr lang="zh-CN" sz="2400" b="0" dirty="0">
                <a:latin typeface="Times New Roman" pitchFamily="18" charset="0"/>
                <a:ea typeface="黑体" panose="02010609060101010101" pitchFamily="49" charset="-122"/>
                <a:cs typeface="Times New Roman" pitchFamily="18" charset="0"/>
              </a:rPr>
              <a:t>+3</a:t>
            </a:r>
            <a:r>
              <a:rPr lang="zh-CN" sz="2400" b="0" i="1" dirty="0">
                <a:latin typeface="Times New Roman" pitchFamily="18" charset="0"/>
                <a:ea typeface="黑体" panose="02010609060101010101" pitchFamily="49" charset="-122"/>
                <a:cs typeface="Times New Roman" pitchFamily="18" charset="0"/>
              </a:rPr>
              <a:t>y</a:t>
            </a:r>
            <a:r>
              <a:rPr lang="zh-CN" sz="2400" b="0" dirty="0">
                <a:latin typeface="Times New Roman" pitchFamily="18" charset="0"/>
                <a:ea typeface="黑体" panose="02010609060101010101" pitchFamily="49" charset="-122"/>
                <a:cs typeface="Times New Roman" pitchFamily="18" charset="0"/>
              </a:rPr>
              <a:t>的值：</a:t>
            </a:r>
          </a:p>
          <a:p>
            <a:pPr marL="0" indent="0" eaLnBrk="1" latinLnBrk="0" hangingPunct="1">
              <a:lnSpc>
                <a:spcPct val="125000"/>
              </a:lnSpc>
            </a:pPr>
            <a:r>
              <a:rPr lang="zh-CN" sz="2400" b="0" dirty="0">
                <a:latin typeface="Times New Roman" pitchFamily="18" charset="0"/>
                <a:ea typeface="黑体" panose="02010609060101010101" pitchFamily="49" charset="-122"/>
                <a:cs typeface="Times New Roman" pitchFamily="18" charset="0"/>
              </a:rPr>
              <a:t>    （1）</a:t>
            </a:r>
            <a:r>
              <a:rPr lang="zh-CN" sz="2400" b="0" i="1" dirty="0">
                <a:latin typeface="Times New Roman" pitchFamily="18" charset="0"/>
                <a:ea typeface="黑体" panose="02010609060101010101" pitchFamily="49" charset="-122"/>
                <a:cs typeface="Times New Roman" pitchFamily="18" charset="0"/>
              </a:rPr>
              <a:t>x</a:t>
            </a:r>
            <a:r>
              <a:rPr lang="zh-CN" sz="2400" b="0" dirty="0">
                <a:latin typeface="Times New Roman" pitchFamily="18" charset="0"/>
                <a:ea typeface="黑体" panose="02010609060101010101" pitchFamily="49" charset="-122"/>
                <a:cs typeface="Times New Roman" pitchFamily="18" charset="0"/>
              </a:rPr>
              <a:t>=15，</a:t>
            </a:r>
            <a:r>
              <a:rPr lang="zh-CN" sz="2400" b="0" i="1" dirty="0">
                <a:latin typeface="Times New Roman" pitchFamily="18" charset="0"/>
                <a:ea typeface="黑体" panose="02010609060101010101" pitchFamily="49" charset="-122"/>
                <a:cs typeface="Times New Roman" pitchFamily="18" charset="0"/>
              </a:rPr>
              <a:t>y</a:t>
            </a:r>
            <a:r>
              <a:rPr lang="zh-CN" sz="2400" b="0" dirty="0">
                <a:latin typeface="Times New Roman" pitchFamily="18" charset="0"/>
                <a:ea typeface="黑体" panose="02010609060101010101" pitchFamily="49" charset="-122"/>
                <a:cs typeface="Times New Roman" pitchFamily="18" charset="0"/>
              </a:rPr>
              <a:t>=12；        </a:t>
            </a:r>
          </a:p>
        </p:txBody>
      </p:sp>
      <p:sp>
        <p:nvSpPr>
          <p:cNvPr id="4" name="文本框 3"/>
          <p:cNvSpPr txBox="1"/>
          <p:nvPr/>
        </p:nvSpPr>
        <p:spPr>
          <a:xfrm>
            <a:off x="539552" y="2640409"/>
            <a:ext cx="3890645" cy="1568450"/>
          </a:xfrm>
          <a:prstGeom prst="rect">
            <a:avLst/>
          </a:prstGeom>
          <a:noFill/>
        </p:spPr>
        <p:txBody>
          <a:bodyPr wrap="square" rtlCol="0">
            <a:spAutoFit/>
          </a:bodyPr>
          <a:lstStyle/>
          <a:p>
            <a:r>
              <a:rPr lang="zh-CN" altLang="en-US" sz="2400" dirty="0">
                <a:solidFill>
                  <a:srgbClr val="FF0000"/>
                </a:solidFill>
                <a:latin typeface="Times New Roman" pitchFamily="18" charset="0"/>
                <a:ea typeface="黑体" panose="02010609060101010101" pitchFamily="49" charset="-122"/>
                <a:cs typeface="Times New Roman" pitchFamily="18" charset="0"/>
              </a:rPr>
              <a:t>解：（</a:t>
            </a:r>
            <a:r>
              <a:rPr lang="en-US" altLang="zh-CN" sz="2400" dirty="0">
                <a:solidFill>
                  <a:srgbClr val="FF0000"/>
                </a:solidFill>
                <a:latin typeface="Times New Roman" pitchFamily="18" charset="0"/>
                <a:ea typeface="黑体" panose="02010609060101010101" pitchFamily="49" charset="-122"/>
                <a:cs typeface="Times New Roman" pitchFamily="18" charset="0"/>
              </a:rPr>
              <a:t>1</a:t>
            </a:r>
            <a:r>
              <a:rPr lang="zh-CN" altLang="en-US" sz="2400" dirty="0">
                <a:solidFill>
                  <a:srgbClr val="FF0000"/>
                </a:solidFill>
                <a:latin typeface="Times New Roman" pitchFamily="18" charset="0"/>
                <a:ea typeface="黑体" panose="02010609060101010101" pitchFamily="49" charset="-122"/>
                <a:cs typeface="Times New Roman" pitchFamily="18" charset="0"/>
              </a:rPr>
              <a:t>）当</a:t>
            </a:r>
            <a:r>
              <a:rPr lang="en-US" altLang="zh-CN" sz="2400" i="1" dirty="0">
                <a:solidFill>
                  <a:srgbClr val="FF0000"/>
                </a:solidFill>
                <a:latin typeface="Times New Roman" pitchFamily="18" charset="0"/>
                <a:ea typeface="黑体" panose="02010609060101010101" pitchFamily="49" charset="-122"/>
                <a:cs typeface="Times New Roman" pitchFamily="18" charset="0"/>
              </a:rPr>
              <a:t>x</a:t>
            </a:r>
            <a:r>
              <a:rPr lang="en-US" altLang="zh-CN" sz="2400" dirty="0">
                <a:solidFill>
                  <a:srgbClr val="FF0000"/>
                </a:solidFill>
                <a:latin typeface="Times New Roman" pitchFamily="18" charset="0"/>
                <a:ea typeface="黑体" panose="02010609060101010101" pitchFamily="49" charset="-122"/>
                <a:cs typeface="Times New Roman" pitchFamily="18" charset="0"/>
              </a:rPr>
              <a:t>=15</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r>
              <a:rPr lang="en-US" altLang="zh-CN" sz="2400" i="1" dirty="0">
                <a:solidFill>
                  <a:srgbClr val="FF0000"/>
                </a:solidFill>
                <a:latin typeface="Times New Roman" pitchFamily="18" charset="0"/>
                <a:ea typeface="黑体" panose="02010609060101010101" pitchFamily="49" charset="-122"/>
                <a:cs typeface="Times New Roman" pitchFamily="18" charset="0"/>
              </a:rPr>
              <a:t>y</a:t>
            </a:r>
            <a:r>
              <a:rPr lang="en-US" altLang="zh-CN" sz="2400" dirty="0">
                <a:solidFill>
                  <a:srgbClr val="FF0000"/>
                </a:solidFill>
                <a:latin typeface="Times New Roman" pitchFamily="18" charset="0"/>
                <a:ea typeface="黑体" panose="02010609060101010101" pitchFamily="49" charset="-122"/>
                <a:cs typeface="Times New Roman" pitchFamily="18" charset="0"/>
              </a:rPr>
              <a:t>=12</a:t>
            </a:r>
            <a:r>
              <a:rPr lang="zh-CN" altLang="en-US" sz="2400" dirty="0">
                <a:solidFill>
                  <a:srgbClr val="FF0000"/>
                </a:solidFill>
                <a:latin typeface="Times New Roman" pitchFamily="18" charset="0"/>
                <a:ea typeface="黑体" panose="02010609060101010101" pitchFamily="49" charset="-122"/>
                <a:cs typeface="Times New Roman" pitchFamily="18" charset="0"/>
              </a:rPr>
              <a:t>时，</a:t>
            </a:r>
          </a:p>
          <a:p>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        2</a:t>
            </a:r>
            <a:r>
              <a:rPr lang="en-US" altLang="zh-CN" sz="2400" i="1" dirty="0" smtClean="0">
                <a:solidFill>
                  <a:srgbClr val="FF0000"/>
                </a:solidFill>
                <a:latin typeface="Times New Roman" pitchFamily="18" charset="0"/>
                <a:ea typeface="黑体" panose="02010609060101010101" pitchFamily="49" charset="-122"/>
                <a:cs typeface="Times New Roman" pitchFamily="18" charset="0"/>
              </a:rPr>
              <a:t>x</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+3</a:t>
            </a:r>
            <a:r>
              <a:rPr lang="en-US" altLang="zh-CN" sz="2400" i="1" dirty="0" smtClean="0">
                <a:solidFill>
                  <a:srgbClr val="FF0000"/>
                </a:solidFill>
                <a:latin typeface="Times New Roman" pitchFamily="18" charset="0"/>
                <a:ea typeface="黑体" panose="02010609060101010101" pitchFamily="49" charset="-122"/>
                <a:cs typeface="Times New Roman" pitchFamily="18" charset="0"/>
              </a:rPr>
              <a:t>y</a:t>
            </a:r>
            <a:endParaRPr lang="en-US" altLang="zh-CN" sz="2400" i="1" dirty="0">
              <a:solidFill>
                <a:srgbClr val="FF0000"/>
              </a:solidFill>
              <a:latin typeface="Times New Roman" pitchFamily="18" charset="0"/>
              <a:ea typeface="黑体" panose="02010609060101010101" pitchFamily="49" charset="-122"/>
              <a:cs typeface="Times New Roman" pitchFamily="18" charset="0"/>
            </a:endParaRPr>
          </a:p>
          <a:p>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       =</a:t>
            </a:r>
            <a:r>
              <a:rPr lang="en-US" altLang="zh-CN" sz="2400" dirty="0">
                <a:solidFill>
                  <a:srgbClr val="FF0000"/>
                </a:solidFill>
                <a:latin typeface="Times New Roman" pitchFamily="18" charset="0"/>
                <a:ea typeface="黑体" panose="02010609060101010101" pitchFamily="49" charset="-122"/>
                <a:cs typeface="Times New Roman" pitchFamily="18" charset="0"/>
              </a:rPr>
              <a:t>2×15+3×12</a:t>
            </a:r>
          </a:p>
          <a:p>
            <a:r>
              <a:rPr lang="en-US" altLang="zh-CN" sz="2400" dirty="0">
                <a:solidFill>
                  <a:srgbClr val="FF0000"/>
                </a:solidFill>
                <a:latin typeface="Times New Roman" pitchFamily="18" charset="0"/>
                <a:ea typeface="黑体" panose="02010609060101010101" pitchFamily="49" charset="-122"/>
                <a:cs typeface="Times New Roman" pitchFamily="18" charset="0"/>
              </a:rPr>
              <a:t>             </a:t>
            </a:r>
            <a:r>
              <a:rPr lang="en-US" altLang="zh-CN" sz="2400" dirty="0" smtClean="0">
                <a:solidFill>
                  <a:srgbClr val="FF0000"/>
                </a:solidFill>
                <a:latin typeface="Times New Roman" pitchFamily="18" charset="0"/>
                <a:ea typeface="黑体" panose="02010609060101010101" pitchFamily="49" charset="-122"/>
                <a:cs typeface="Times New Roman" pitchFamily="18" charset="0"/>
              </a:rPr>
              <a:t>  </a:t>
            </a:r>
            <a:r>
              <a:rPr lang="en-US" altLang="zh-CN" sz="2400" dirty="0">
                <a:solidFill>
                  <a:srgbClr val="FF0000"/>
                </a:solidFill>
                <a:latin typeface="Times New Roman" pitchFamily="18" charset="0"/>
                <a:ea typeface="黑体" panose="02010609060101010101" pitchFamily="49" charset="-122"/>
                <a:cs typeface="Times New Roman" pitchFamily="18" charset="0"/>
              </a:rPr>
              <a:t>=66</a:t>
            </a:r>
            <a:r>
              <a:rPr lang="zh-CN" altLang="en-US" sz="2400" dirty="0">
                <a:solidFill>
                  <a:srgbClr val="FF0000"/>
                </a:solidFill>
                <a:latin typeface="Times New Roman" pitchFamily="18" charset="0"/>
                <a:ea typeface="黑体" panose="02010609060101010101" pitchFamily="49" charset="-122"/>
                <a:cs typeface="Times New Roman" pitchFamily="18" charset="0"/>
              </a:rPr>
              <a:t>；</a:t>
            </a:r>
          </a:p>
        </p:txBody>
      </p:sp>
      <p:sp>
        <p:nvSpPr>
          <p:cNvPr id="12302" name="文本框 14340"/>
          <p:cNvSpPr/>
          <p:nvPr>
            <p:custDataLst>
              <p:tags r:id="rId1"/>
            </p:custDataLst>
          </p:nvPr>
        </p:nvSpPr>
        <p:spPr>
          <a:xfrm>
            <a:off x="4785360" y="2497773"/>
            <a:ext cx="4090988" cy="2245360"/>
          </a:xfrm>
          <a:prstGeom prst="rect">
            <a:avLst/>
          </a:prstGeom>
          <a:noFill/>
          <a:ln w="38100">
            <a:solidFill>
              <a:srgbClr val="FF0000"/>
            </a:solidFill>
            <a:round/>
          </a:ln>
        </p:spPr>
        <p:txBody>
          <a:bodyPr wrap="square" anchor="t" anchorCtr="0">
            <a:spAutoFit/>
          </a:bodyPr>
          <a:lstStyle>
            <a:lvl1pPr marL="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1pPr>
            <a:lvl2pPr marL="4572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2pPr>
            <a:lvl3pPr marL="9144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3pPr>
            <a:lvl4pPr marL="13716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4pPr>
            <a:lvl5pPr marL="1828800" indent="0" algn="l" defTabSz="914400" rtl="0" eaLnBrk="1" fontAlgn="base" hangingPunct="1">
              <a:lnSpc>
                <a:spcPct val="100000"/>
              </a:lnSpc>
              <a:spcBef>
                <a:spcPct val="0"/>
              </a:spcBef>
              <a:spcAft>
                <a:spcPct val="0"/>
              </a:spcAft>
              <a:buClrTx/>
              <a:buSzTx/>
              <a:buFont typeface="Arial" panose="020B0604020202020204" pitchFamily="34" charset="0"/>
              <a:buNone/>
              <a:defRPr lang="zh-CN" altLang="en-US" sz="1800" b="0" i="0" u="none" baseline="0">
                <a:solidFill>
                  <a:schemeClr val="tx1"/>
                </a:solidFill>
                <a:latin typeface="Arial" panose="020B0604020202020204" pitchFamily="34" charset="0"/>
                <a:ea typeface="宋体" panose="02010600030101010101" pitchFamily="2" charset="-122"/>
              </a:defRPr>
            </a:lvl5pPr>
          </a:lstStyle>
          <a:p>
            <a:pPr lvl="0">
              <a:spcBef>
                <a:spcPct val="50000"/>
              </a:spcBef>
            </a:pPr>
            <a:r>
              <a:rPr lang="zh-CN" altLang="en-US" sz="2800" dirty="0">
                <a:solidFill>
                  <a:srgbClr val="FF0000"/>
                </a:solidFill>
                <a:latin typeface="Times New Roman" pitchFamily="18" charset="0"/>
                <a:ea typeface="仿宋_GB2312" panose="02010609030101010101" pitchFamily="49" charset="-122"/>
                <a:cs typeface="Times New Roman" pitchFamily="18" charset="0"/>
              </a:rPr>
              <a:t>求代数式的值的步骤</a:t>
            </a:r>
            <a:r>
              <a:rPr lang="en-US" altLang="zh-CN" sz="2800" dirty="0">
                <a:solidFill>
                  <a:srgbClr val="FF0000"/>
                </a:solidFill>
                <a:latin typeface="Times New Roman" pitchFamily="18" charset="0"/>
                <a:ea typeface="仿宋_GB2312" panose="02010609030101010101" pitchFamily="49" charset="-122"/>
                <a:cs typeface="Times New Roman" pitchFamily="18" charset="0"/>
              </a:rPr>
              <a:t>:</a:t>
            </a:r>
            <a:endParaRPr lang="en-US" altLang="zh-CN" sz="2800" dirty="0">
              <a:solidFill>
                <a:srgbClr val="000000"/>
              </a:solidFill>
              <a:latin typeface="Times New Roman" pitchFamily="18" charset="0"/>
              <a:ea typeface="仿宋_GB2312" panose="02010609030101010101" pitchFamily="49" charset="-122"/>
              <a:cs typeface="Times New Roman" pitchFamily="18" charset="0"/>
            </a:endParaRPr>
          </a:p>
          <a:p>
            <a:pPr lvl="0"/>
            <a:r>
              <a:rPr lang="en-US" altLang="zh-CN" sz="2800" dirty="0">
                <a:solidFill>
                  <a:srgbClr val="000000"/>
                </a:solidFill>
                <a:latin typeface="Times New Roman" pitchFamily="18" charset="0"/>
                <a:ea typeface="仿宋_GB2312" panose="02010609030101010101" pitchFamily="49" charset="-122"/>
                <a:cs typeface="Times New Roman" pitchFamily="18" charset="0"/>
              </a:rPr>
              <a:t>(1)</a:t>
            </a:r>
            <a:r>
              <a:rPr lang="zh-CN" altLang="en-US" sz="2800" dirty="0">
                <a:solidFill>
                  <a:srgbClr val="000000"/>
                </a:solidFill>
                <a:latin typeface="Times New Roman" pitchFamily="18" charset="0"/>
                <a:ea typeface="仿宋_GB2312" panose="02010609030101010101" pitchFamily="49" charset="-122"/>
                <a:cs typeface="Times New Roman" pitchFamily="18" charset="0"/>
              </a:rPr>
              <a:t>写出条件：</a:t>
            </a:r>
            <a:r>
              <a:rPr lang="zh-CN" altLang="en-US" sz="2800" dirty="0">
                <a:solidFill>
                  <a:srgbClr val="0000FF"/>
                </a:solidFill>
                <a:latin typeface="Times New Roman" pitchFamily="18" charset="0"/>
                <a:ea typeface="仿宋_GB2312" panose="02010609030101010101" pitchFamily="49" charset="-122"/>
                <a:cs typeface="Times New Roman" pitchFamily="18" charset="0"/>
              </a:rPr>
              <a:t>当</a:t>
            </a:r>
            <a:r>
              <a:rPr lang="en-US" altLang="zh-CN" sz="2800" dirty="0">
                <a:solidFill>
                  <a:srgbClr val="0000FF"/>
                </a:solidFill>
                <a:latin typeface="Times New Roman" pitchFamily="18" charset="0"/>
                <a:ea typeface="仿宋_GB2312" panose="02010609030101010101" pitchFamily="49" charset="-122"/>
                <a:cs typeface="Times New Roman" pitchFamily="18" charset="0"/>
              </a:rPr>
              <a:t>……</a:t>
            </a:r>
            <a:r>
              <a:rPr lang="zh-CN" altLang="en-US" sz="2800" dirty="0">
                <a:solidFill>
                  <a:srgbClr val="0000FF"/>
                </a:solidFill>
                <a:latin typeface="Times New Roman" pitchFamily="18" charset="0"/>
                <a:ea typeface="仿宋_GB2312" panose="02010609030101010101" pitchFamily="49" charset="-122"/>
                <a:cs typeface="Times New Roman" pitchFamily="18" charset="0"/>
              </a:rPr>
              <a:t>时</a:t>
            </a:r>
            <a:r>
              <a:rPr lang="en-US" altLang="zh-CN" sz="2800" dirty="0">
                <a:solidFill>
                  <a:srgbClr val="0000FF"/>
                </a:solidFill>
                <a:latin typeface="Times New Roman" pitchFamily="18" charset="0"/>
                <a:ea typeface="仿宋_GB2312" panose="02010609030101010101" pitchFamily="49" charset="-122"/>
                <a:cs typeface="Times New Roman" pitchFamily="18" charset="0"/>
              </a:rPr>
              <a:t>.</a:t>
            </a:r>
            <a:endParaRPr lang="zh-CN" altLang="en-US" sz="2800" dirty="0">
              <a:solidFill>
                <a:srgbClr val="0000FF"/>
              </a:solidFill>
              <a:latin typeface="Times New Roman" pitchFamily="18" charset="0"/>
              <a:ea typeface="仿宋_GB2312" panose="02010609030101010101" pitchFamily="49" charset="-122"/>
              <a:cs typeface="Times New Roman" pitchFamily="18" charset="0"/>
            </a:endParaRPr>
          </a:p>
          <a:p>
            <a:pPr lvl="0"/>
            <a:r>
              <a:rPr lang="en-US" altLang="zh-CN" sz="2800" dirty="0">
                <a:solidFill>
                  <a:srgbClr val="000000"/>
                </a:solidFill>
                <a:latin typeface="Times New Roman" pitchFamily="18" charset="0"/>
                <a:ea typeface="仿宋_GB2312" panose="02010609030101010101" pitchFamily="49" charset="-122"/>
                <a:cs typeface="Times New Roman" pitchFamily="18" charset="0"/>
              </a:rPr>
              <a:t>(2)</a:t>
            </a:r>
            <a:r>
              <a:rPr lang="zh-CN" altLang="en-US" sz="2800" dirty="0">
                <a:solidFill>
                  <a:srgbClr val="0000FF"/>
                </a:solidFill>
                <a:latin typeface="Times New Roman" pitchFamily="18" charset="0"/>
                <a:ea typeface="仿宋_GB2312" panose="02010609030101010101" pitchFamily="49" charset="-122"/>
                <a:cs typeface="Times New Roman" pitchFamily="18" charset="0"/>
              </a:rPr>
              <a:t>抄</a:t>
            </a:r>
            <a:r>
              <a:rPr lang="zh-CN" altLang="en-US" sz="2800" dirty="0">
                <a:solidFill>
                  <a:srgbClr val="000000"/>
                </a:solidFill>
                <a:latin typeface="Times New Roman" pitchFamily="18" charset="0"/>
                <a:ea typeface="仿宋_GB2312" panose="02010609030101010101" pitchFamily="49" charset="-122"/>
                <a:cs typeface="Times New Roman" pitchFamily="18" charset="0"/>
              </a:rPr>
              <a:t>写代数式</a:t>
            </a:r>
            <a:r>
              <a:rPr lang="en-US" altLang="zh-CN" sz="2800" dirty="0">
                <a:solidFill>
                  <a:srgbClr val="000000"/>
                </a:solidFill>
                <a:latin typeface="Times New Roman" pitchFamily="18" charset="0"/>
                <a:ea typeface="仿宋_GB2312" panose="02010609030101010101" pitchFamily="49" charset="-122"/>
                <a:cs typeface="Times New Roman" pitchFamily="18" charset="0"/>
              </a:rPr>
              <a:t>.</a:t>
            </a:r>
            <a:endParaRPr lang="zh-CN" altLang="en-US" sz="2800" dirty="0">
              <a:solidFill>
                <a:srgbClr val="000000"/>
              </a:solidFill>
              <a:latin typeface="Times New Roman" pitchFamily="18" charset="0"/>
              <a:ea typeface="仿宋_GB2312" panose="02010609030101010101" pitchFamily="49" charset="-122"/>
              <a:cs typeface="Times New Roman" pitchFamily="18" charset="0"/>
            </a:endParaRPr>
          </a:p>
          <a:p>
            <a:pPr lvl="0"/>
            <a:r>
              <a:rPr lang="en-US" altLang="zh-CN" sz="2800" dirty="0">
                <a:solidFill>
                  <a:srgbClr val="000000"/>
                </a:solidFill>
                <a:latin typeface="Times New Roman" pitchFamily="18" charset="0"/>
                <a:ea typeface="仿宋_GB2312" panose="02010609030101010101" pitchFamily="49" charset="-122"/>
                <a:cs typeface="Times New Roman" pitchFamily="18" charset="0"/>
              </a:rPr>
              <a:t>(3)</a:t>
            </a:r>
            <a:r>
              <a:rPr lang="zh-CN" altLang="en-US" sz="2800" dirty="0">
                <a:solidFill>
                  <a:srgbClr val="0000FF"/>
                </a:solidFill>
                <a:latin typeface="Times New Roman" pitchFamily="18" charset="0"/>
                <a:ea typeface="仿宋_GB2312" panose="02010609030101010101" pitchFamily="49" charset="-122"/>
                <a:cs typeface="Times New Roman" pitchFamily="18" charset="0"/>
              </a:rPr>
              <a:t>代入</a:t>
            </a:r>
            <a:r>
              <a:rPr lang="zh-CN" altLang="en-US" sz="2800" dirty="0">
                <a:solidFill>
                  <a:srgbClr val="000000"/>
                </a:solidFill>
                <a:latin typeface="Times New Roman" pitchFamily="18" charset="0"/>
                <a:ea typeface="仿宋_GB2312" panose="02010609030101010101" pitchFamily="49" charset="-122"/>
                <a:cs typeface="Times New Roman" pitchFamily="18" charset="0"/>
              </a:rPr>
              <a:t>数值</a:t>
            </a:r>
            <a:r>
              <a:rPr lang="en-US" altLang="zh-CN" sz="2800" dirty="0">
                <a:solidFill>
                  <a:srgbClr val="000000"/>
                </a:solidFill>
                <a:latin typeface="Times New Roman" pitchFamily="18" charset="0"/>
                <a:ea typeface="仿宋_GB2312" panose="02010609030101010101" pitchFamily="49" charset="-122"/>
                <a:cs typeface="Times New Roman" pitchFamily="18" charset="0"/>
              </a:rPr>
              <a:t>.</a:t>
            </a:r>
            <a:endParaRPr lang="zh-CN" altLang="en-US" sz="2800" dirty="0">
              <a:solidFill>
                <a:srgbClr val="000000"/>
              </a:solidFill>
              <a:latin typeface="Times New Roman" pitchFamily="18" charset="0"/>
              <a:ea typeface="仿宋_GB2312" panose="02010609030101010101" pitchFamily="49" charset="-122"/>
              <a:cs typeface="Times New Roman" pitchFamily="18" charset="0"/>
            </a:endParaRPr>
          </a:p>
          <a:p>
            <a:pPr lvl="0"/>
            <a:r>
              <a:rPr lang="en-US" altLang="zh-CN" sz="2800" dirty="0">
                <a:solidFill>
                  <a:srgbClr val="000000"/>
                </a:solidFill>
                <a:latin typeface="Times New Roman" pitchFamily="18" charset="0"/>
                <a:ea typeface="仿宋_GB2312" panose="02010609030101010101" pitchFamily="49" charset="-122"/>
                <a:cs typeface="Times New Roman" pitchFamily="18" charset="0"/>
              </a:rPr>
              <a:t>(4)</a:t>
            </a:r>
            <a:r>
              <a:rPr lang="zh-CN" altLang="en-US" sz="2800" dirty="0">
                <a:solidFill>
                  <a:srgbClr val="0000FF"/>
                </a:solidFill>
                <a:latin typeface="Times New Roman" pitchFamily="18" charset="0"/>
                <a:ea typeface="仿宋_GB2312" panose="02010609030101010101" pitchFamily="49" charset="-122"/>
                <a:cs typeface="Times New Roman" pitchFamily="18" charset="0"/>
              </a:rPr>
              <a:t>计算得出结果</a:t>
            </a:r>
            <a:r>
              <a:rPr lang="en-US" altLang="zh-CN" sz="2800" dirty="0">
                <a:solidFill>
                  <a:srgbClr val="0000FF"/>
                </a:solidFill>
                <a:latin typeface="Times New Roman" pitchFamily="18" charset="0"/>
                <a:ea typeface="仿宋_GB2312" panose="02010609030101010101" pitchFamily="49" charset="-122"/>
                <a:cs typeface="Times New Roman" pitchFamily="18" charset="0"/>
              </a:rPr>
              <a:t>.</a:t>
            </a:r>
          </a:p>
        </p:txBody>
      </p:sp>
      <p:cxnSp>
        <p:nvCxnSpPr>
          <p:cNvPr id="12303" name="直接箭头连接符 10"/>
          <p:cNvCxnSpPr/>
          <p:nvPr>
            <p:custDataLst>
              <p:tags r:id="rId2"/>
            </p:custDataLst>
          </p:nvPr>
        </p:nvCxnSpPr>
        <p:spPr>
          <a:xfrm flipH="1" flipV="1">
            <a:off x="3383280" y="2967355"/>
            <a:ext cx="1477010" cy="252095"/>
          </a:xfrm>
          <a:prstGeom prst="line">
            <a:avLst/>
          </a:prstGeom>
          <a:noFill/>
          <a:ln w="19050">
            <a:solidFill>
              <a:schemeClr val="tx1"/>
            </a:solidFill>
            <a:round/>
            <a:tailEnd type="arrow"/>
          </a:ln>
        </p:spPr>
      </p:cxnSp>
      <p:cxnSp>
        <p:nvCxnSpPr>
          <p:cNvPr id="12304" name="直接箭头连接符 11"/>
          <p:cNvCxnSpPr/>
          <p:nvPr>
            <p:custDataLst>
              <p:tags r:id="rId3"/>
            </p:custDataLst>
          </p:nvPr>
        </p:nvCxnSpPr>
        <p:spPr>
          <a:xfrm flipH="1" flipV="1">
            <a:off x="2750820" y="3234690"/>
            <a:ext cx="2106295" cy="386080"/>
          </a:xfrm>
          <a:prstGeom prst="line">
            <a:avLst/>
          </a:prstGeom>
          <a:noFill/>
          <a:ln w="19050">
            <a:solidFill>
              <a:schemeClr val="tx1"/>
            </a:solidFill>
            <a:round/>
            <a:tailEnd type="arrow"/>
          </a:ln>
        </p:spPr>
      </p:cxnSp>
      <p:cxnSp>
        <p:nvCxnSpPr>
          <p:cNvPr id="12305" name="直接箭头连接符 12"/>
          <p:cNvCxnSpPr/>
          <p:nvPr>
            <p:custDataLst>
              <p:tags r:id="rId4"/>
            </p:custDataLst>
          </p:nvPr>
        </p:nvCxnSpPr>
        <p:spPr>
          <a:xfrm flipH="1" flipV="1">
            <a:off x="2750820" y="3723878"/>
            <a:ext cx="2109470" cy="341392"/>
          </a:xfrm>
          <a:prstGeom prst="line">
            <a:avLst/>
          </a:prstGeom>
          <a:noFill/>
          <a:ln w="19050">
            <a:solidFill>
              <a:schemeClr val="tx1"/>
            </a:solidFill>
            <a:round/>
            <a:tailEnd type="arrow"/>
          </a:ln>
        </p:spPr>
      </p:cxnSp>
      <p:cxnSp>
        <p:nvCxnSpPr>
          <p:cNvPr id="12306" name="直接箭头连接符 13"/>
          <p:cNvCxnSpPr/>
          <p:nvPr>
            <p:custDataLst>
              <p:tags r:id="rId5"/>
            </p:custDataLst>
          </p:nvPr>
        </p:nvCxnSpPr>
        <p:spPr>
          <a:xfrm flipH="1" flipV="1">
            <a:off x="2346325" y="3971925"/>
            <a:ext cx="2513965" cy="471805"/>
          </a:xfrm>
          <a:prstGeom prst="line">
            <a:avLst/>
          </a:prstGeom>
          <a:noFill/>
          <a:ln w="19050">
            <a:solidFill>
              <a:schemeClr val="tx1"/>
            </a:solidFill>
            <a:round/>
            <a:tailEnd type="arrow"/>
          </a:ln>
        </p:spPr>
      </p:cxnSp>
      <p:grpSp>
        <p:nvGrpSpPr>
          <p:cNvPr id="18" name="组合 17"/>
          <p:cNvGrpSpPr/>
          <p:nvPr/>
        </p:nvGrpSpPr>
        <p:grpSpPr>
          <a:xfrm>
            <a:off x="862716" y="1103883"/>
            <a:ext cx="3666199" cy="461665"/>
            <a:chOff x="460374" y="864542"/>
            <a:chExt cx="3666199" cy="461665"/>
          </a:xfrm>
        </p:grpSpPr>
        <p:grpSp>
          <p:nvGrpSpPr>
            <p:cNvPr id="19" name="组合 18"/>
            <p:cNvGrpSpPr/>
            <p:nvPr/>
          </p:nvGrpSpPr>
          <p:grpSpPr>
            <a:xfrm>
              <a:off x="460374" y="864542"/>
              <a:ext cx="3666199" cy="461665"/>
              <a:chOff x="460374" y="864542"/>
              <a:chExt cx="3666199" cy="461665"/>
            </a:xfrm>
          </p:grpSpPr>
          <p:sp>
            <p:nvSpPr>
              <p:cNvPr id="21" name="圆角矩形 20"/>
              <p:cNvSpPr/>
              <p:nvPr/>
            </p:nvSpPr>
            <p:spPr>
              <a:xfrm>
                <a:off x="460374" y="916940"/>
                <a:ext cx="1812920" cy="369570"/>
              </a:xfrm>
              <a:prstGeom prst="roundRect">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Times New Roman" pitchFamily="18" charset="0"/>
                  <a:cs typeface="Times New Roman" pitchFamily="18" charset="0"/>
                </a:endParaRPr>
              </a:p>
            </p:txBody>
          </p:sp>
          <p:sp>
            <p:nvSpPr>
              <p:cNvPr id="22" name="文本框 22"/>
              <p:cNvSpPr txBox="1"/>
              <p:nvPr/>
            </p:nvSpPr>
            <p:spPr>
              <a:xfrm>
                <a:off x="560661" y="864542"/>
                <a:ext cx="3565912" cy="461665"/>
              </a:xfrm>
              <a:prstGeom prst="rect">
                <a:avLst/>
              </a:prstGeom>
              <a:noFill/>
            </p:spPr>
            <p:txBody>
              <a:bodyPr wrap="square" rtlCol="0">
                <a:spAutoFit/>
              </a:bodyPr>
              <a:lstStyle/>
              <a:p>
                <a:r>
                  <a:rPr lang="zh-CN" altLang="en-US" sz="2400" dirty="0">
                    <a:solidFill>
                      <a:schemeClr val="bg1"/>
                    </a:solidFill>
                    <a:latin typeface="Times New Roman" pitchFamily="18" charset="0"/>
                    <a:ea typeface="黑体" panose="02010609060101010101" pitchFamily="49" charset="-122"/>
                    <a:cs typeface="Times New Roman" pitchFamily="18" charset="0"/>
                    <a:sym typeface="+mn-ea"/>
                  </a:rPr>
                  <a:t>学生</a:t>
                </a:r>
                <a:r>
                  <a:rPr lang="zh-CN" altLang="en-US" sz="2400" dirty="0" smtClean="0">
                    <a:solidFill>
                      <a:schemeClr val="bg1"/>
                    </a:solidFill>
                    <a:latin typeface="Times New Roman" pitchFamily="18" charset="0"/>
                    <a:ea typeface="黑体" panose="02010609060101010101" pitchFamily="49" charset="-122"/>
                    <a:cs typeface="Times New Roman" pitchFamily="18" charset="0"/>
                    <a:sym typeface="+mn-ea"/>
                  </a:rPr>
                  <a:t>活动二</a:t>
                </a:r>
                <a:r>
                  <a:rPr lang="en-US" altLang="zh-CN" sz="2400" dirty="0" smtClean="0">
                    <a:solidFill>
                      <a:srgbClr val="000000"/>
                    </a:solidFill>
                    <a:latin typeface="Times New Roman" pitchFamily="18" charset="0"/>
                    <a:ea typeface="黑体" panose="02010609060101010101" pitchFamily="49" charset="-122"/>
                    <a:cs typeface="Times New Roman" pitchFamily="18" charset="0"/>
                    <a:sym typeface="+mn-ea"/>
                  </a:rPr>
                  <a:t> </a:t>
                </a:r>
                <a:r>
                  <a:rPr lang="zh-CN" altLang="en-US" sz="2400" dirty="0" smtClean="0">
                    <a:latin typeface="Times New Roman" pitchFamily="18" charset="0"/>
                    <a:ea typeface="黑体" panose="02010609060101010101" pitchFamily="49" charset="-122"/>
                    <a:cs typeface="Times New Roman" pitchFamily="18" charset="0"/>
                    <a:sym typeface="+mn-ea"/>
                  </a:rPr>
                  <a:t>【一起探究】</a:t>
                </a:r>
                <a:endParaRPr lang="zh-CN" altLang="en-US" sz="2400" dirty="0">
                  <a:latin typeface="Times New Roman" pitchFamily="18" charset="0"/>
                  <a:ea typeface="黑体" panose="02010609060101010101" pitchFamily="49" charset="-122"/>
                  <a:cs typeface="Times New Roman" pitchFamily="18" charset="0"/>
                  <a:sym typeface="+mn-ea"/>
                </a:endParaRPr>
              </a:p>
            </p:txBody>
          </p:sp>
        </p:grpSp>
        <p:cxnSp>
          <p:nvCxnSpPr>
            <p:cNvPr id="20" name="直接连接符 19"/>
            <p:cNvCxnSpPr/>
            <p:nvPr/>
          </p:nvCxnSpPr>
          <p:spPr>
            <a:xfrm>
              <a:off x="554355" y="914400"/>
              <a:ext cx="0" cy="361950"/>
            </a:xfrm>
            <a:prstGeom prst="line">
              <a:avLst/>
            </a:prstGeom>
            <a:ln w="19050" cmpd="sng">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2" presetClass="entr" presetSubtype="4" fill="hold" grpId="3" nodeType="afterEffect">
                                  <p:stCondLst>
                                    <p:cond delay="1000"/>
                                  </p:stCondLst>
                                  <p:childTnLst>
                                    <p:set>
                                      <p:cBhvr>
                                        <p:cTn id="29" dur="1" fill="hold">
                                          <p:stCondLst>
                                            <p:cond delay="0"/>
                                          </p:stCondLst>
                                        </p:cTn>
                                        <p:tgtEl>
                                          <p:spTgt spid="12302">
                                            <p:bg/>
                                          </p:spTgt>
                                        </p:tgtEl>
                                        <p:attrNameLst>
                                          <p:attrName>style.visibility</p:attrName>
                                        </p:attrNameLst>
                                      </p:cBhvr>
                                      <p:to>
                                        <p:strVal val="visible"/>
                                      </p:to>
                                    </p:set>
                                    <p:anim calcmode="lin" valueType="num">
                                      <p:cBhvr additive="base">
                                        <p:cTn id="30" dur="500" fill="hold"/>
                                        <p:tgtEl>
                                          <p:spTgt spid="12302">
                                            <p:bg/>
                                          </p:spTgt>
                                        </p:tgtEl>
                                        <p:attrNameLst>
                                          <p:attrName>ppt_x</p:attrName>
                                        </p:attrNameLst>
                                      </p:cBhvr>
                                      <p:tavLst>
                                        <p:tav tm="0">
                                          <p:val>
                                            <p:strVal val="#ppt_x"/>
                                          </p:val>
                                        </p:tav>
                                        <p:tav tm="100000">
                                          <p:val>
                                            <p:strVal val="#ppt_x"/>
                                          </p:val>
                                        </p:tav>
                                      </p:tavLst>
                                    </p:anim>
                                    <p:anim calcmode="lin" valueType="num">
                                      <p:cBhvr additive="base">
                                        <p:cTn id="31" dur="500" fill="hold"/>
                                        <p:tgtEl>
                                          <p:spTgt spid="12302">
                                            <p:bg/>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3" nodeType="clickEffect">
                                  <p:stCondLst>
                                    <p:cond delay="0"/>
                                  </p:stCondLst>
                                  <p:childTnLst>
                                    <p:set>
                                      <p:cBhvr>
                                        <p:cTn id="35" dur="1" fill="hold">
                                          <p:stCondLst>
                                            <p:cond delay="0"/>
                                          </p:stCondLst>
                                        </p:cTn>
                                        <p:tgtEl>
                                          <p:spTgt spid="12302">
                                            <p:txEl>
                                              <p:pRg st="0" end="0"/>
                                            </p:txEl>
                                          </p:spTgt>
                                        </p:tgtEl>
                                        <p:attrNameLst>
                                          <p:attrName>style.visibility</p:attrName>
                                        </p:attrNameLst>
                                      </p:cBhvr>
                                      <p:to>
                                        <p:strVal val="visible"/>
                                      </p:to>
                                    </p:set>
                                    <p:anim calcmode="lin" valueType="num">
                                      <p:cBhvr additive="base">
                                        <p:cTn id="36" dur="500" fill="hold"/>
                                        <p:tgtEl>
                                          <p:spTgt spid="1230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23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3" nodeType="clickEffect">
                                  <p:stCondLst>
                                    <p:cond delay="0"/>
                                  </p:stCondLst>
                                  <p:childTnLst>
                                    <p:set>
                                      <p:cBhvr>
                                        <p:cTn id="41" dur="1" fill="hold">
                                          <p:stCondLst>
                                            <p:cond delay="0"/>
                                          </p:stCondLst>
                                        </p:cTn>
                                        <p:tgtEl>
                                          <p:spTgt spid="12302">
                                            <p:txEl>
                                              <p:pRg st="1" end="1"/>
                                            </p:txEl>
                                          </p:spTgt>
                                        </p:tgtEl>
                                        <p:attrNameLst>
                                          <p:attrName>style.visibility</p:attrName>
                                        </p:attrNameLst>
                                      </p:cBhvr>
                                      <p:to>
                                        <p:strVal val="visible"/>
                                      </p:to>
                                    </p:set>
                                    <p:anim calcmode="lin" valueType="num">
                                      <p:cBhvr additive="base">
                                        <p:cTn id="42" dur="500" fill="hold"/>
                                        <p:tgtEl>
                                          <p:spTgt spid="12302">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2302">
                                            <p:txEl>
                                              <p:pRg st="1" end="1"/>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500"/>
                                  </p:stCondLst>
                                  <p:childTnLst>
                                    <p:set>
                                      <p:cBhvr>
                                        <p:cTn id="45" dur="1" fill="hold">
                                          <p:stCondLst>
                                            <p:cond delay="0"/>
                                          </p:stCondLst>
                                        </p:cTn>
                                        <p:tgtEl>
                                          <p:spTgt spid="12303"/>
                                        </p:tgtEl>
                                        <p:attrNameLst>
                                          <p:attrName>style.visibility</p:attrName>
                                        </p:attrNameLst>
                                      </p:cBhvr>
                                      <p:to>
                                        <p:strVal val="visible"/>
                                      </p:to>
                                    </p:set>
                                    <p:anim calcmode="lin" valueType="num">
                                      <p:cBhvr additive="base">
                                        <p:cTn id="46" dur="500" fill="hold"/>
                                        <p:tgtEl>
                                          <p:spTgt spid="12303"/>
                                        </p:tgtEl>
                                        <p:attrNameLst>
                                          <p:attrName>ppt_x</p:attrName>
                                        </p:attrNameLst>
                                      </p:cBhvr>
                                      <p:tavLst>
                                        <p:tav tm="0">
                                          <p:val>
                                            <p:strVal val="#ppt_x"/>
                                          </p:val>
                                        </p:tav>
                                        <p:tav tm="100000">
                                          <p:val>
                                            <p:strVal val="#ppt_x"/>
                                          </p:val>
                                        </p:tav>
                                      </p:tavLst>
                                    </p:anim>
                                    <p:anim calcmode="lin" valueType="num">
                                      <p:cBhvr additive="base">
                                        <p:cTn id="47" dur="500" fill="hold"/>
                                        <p:tgtEl>
                                          <p:spTgt spid="1230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3" nodeType="clickEffect">
                                  <p:stCondLst>
                                    <p:cond delay="0"/>
                                  </p:stCondLst>
                                  <p:childTnLst>
                                    <p:set>
                                      <p:cBhvr>
                                        <p:cTn id="51" dur="1" fill="hold">
                                          <p:stCondLst>
                                            <p:cond delay="0"/>
                                          </p:stCondLst>
                                        </p:cTn>
                                        <p:tgtEl>
                                          <p:spTgt spid="12302">
                                            <p:txEl>
                                              <p:pRg st="2" end="2"/>
                                            </p:txEl>
                                          </p:spTgt>
                                        </p:tgtEl>
                                        <p:attrNameLst>
                                          <p:attrName>style.visibility</p:attrName>
                                        </p:attrNameLst>
                                      </p:cBhvr>
                                      <p:to>
                                        <p:strVal val="visible"/>
                                      </p:to>
                                    </p:set>
                                    <p:anim calcmode="lin" valueType="num">
                                      <p:cBhvr additive="base">
                                        <p:cTn id="52" dur="500" fill="hold"/>
                                        <p:tgtEl>
                                          <p:spTgt spid="12302">
                                            <p:txEl>
                                              <p:pRg st="2" end="2"/>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230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Par">
                                  <p:stCondLst>
                                    <p:cond delay="500"/>
                                  </p:stCondLst>
                                  <p:childTnLst>
                                    <p:set>
                                      <p:cBhvr>
                                        <p:cTn id="57" dur="1" fill="hold">
                                          <p:stCondLst>
                                            <p:cond delay="0"/>
                                          </p:stCondLst>
                                        </p:cTn>
                                        <p:tgtEl>
                                          <p:spTgt spid="12304"/>
                                        </p:tgtEl>
                                        <p:attrNameLst>
                                          <p:attrName>style.visibility</p:attrName>
                                        </p:attrNameLst>
                                      </p:cBhvr>
                                      <p:to>
                                        <p:strVal val="visible"/>
                                      </p:to>
                                    </p:set>
                                    <p:anim calcmode="lin" valueType="num">
                                      <p:cBhvr additive="base">
                                        <p:cTn id="58" dur="500" fill="hold"/>
                                        <p:tgtEl>
                                          <p:spTgt spid="12304"/>
                                        </p:tgtEl>
                                        <p:attrNameLst>
                                          <p:attrName>ppt_x</p:attrName>
                                        </p:attrNameLst>
                                      </p:cBhvr>
                                      <p:tavLst>
                                        <p:tav tm="0">
                                          <p:val>
                                            <p:strVal val="#ppt_x"/>
                                          </p:val>
                                        </p:tav>
                                        <p:tav tm="100000">
                                          <p:val>
                                            <p:strVal val="#ppt_x"/>
                                          </p:val>
                                        </p:tav>
                                      </p:tavLst>
                                    </p:anim>
                                    <p:anim calcmode="lin" valueType="num">
                                      <p:cBhvr additive="base">
                                        <p:cTn id="59" dur="500" fill="hold"/>
                                        <p:tgtEl>
                                          <p:spTgt spid="12304"/>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3" nodeType="clickEffect">
                                  <p:stCondLst>
                                    <p:cond delay="0"/>
                                  </p:stCondLst>
                                  <p:childTnLst>
                                    <p:set>
                                      <p:cBhvr>
                                        <p:cTn id="63" dur="1" fill="hold">
                                          <p:stCondLst>
                                            <p:cond delay="0"/>
                                          </p:stCondLst>
                                        </p:cTn>
                                        <p:tgtEl>
                                          <p:spTgt spid="12302">
                                            <p:txEl>
                                              <p:pRg st="3" end="3"/>
                                            </p:txEl>
                                          </p:spTgt>
                                        </p:tgtEl>
                                        <p:attrNameLst>
                                          <p:attrName>style.visibility</p:attrName>
                                        </p:attrNameLst>
                                      </p:cBhvr>
                                      <p:to>
                                        <p:strVal val="visible"/>
                                      </p:to>
                                    </p:set>
                                    <p:anim calcmode="lin" valueType="num">
                                      <p:cBhvr additive="base">
                                        <p:cTn id="64" dur="500" fill="hold"/>
                                        <p:tgtEl>
                                          <p:spTgt spid="12302">
                                            <p:txEl>
                                              <p:pRg st="3" end="3"/>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12302">
                                            <p:txEl>
                                              <p:pRg st="3" end="3"/>
                                            </p:txEl>
                                          </p:spTgt>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500"/>
                                  </p:stCondLst>
                                  <p:childTnLst>
                                    <p:set>
                                      <p:cBhvr>
                                        <p:cTn id="67" dur="1" fill="hold">
                                          <p:stCondLst>
                                            <p:cond delay="0"/>
                                          </p:stCondLst>
                                        </p:cTn>
                                        <p:tgtEl>
                                          <p:spTgt spid="12305"/>
                                        </p:tgtEl>
                                        <p:attrNameLst>
                                          <p:attrName>style.visibility</p:attrName>
                                        </p:attrNameLst>
                                      </p:cBhvr>
                                      <p:to>
                                        <p:strVal val="visible"/>
                                      </p:to>
                                    </p:set>
                                    <p:anim calcmode="lin" valueType="num">
                                      <p:cBhvr additive="base">
                                        <p:cTn id="68" dur="500" fill="hold"/>
                                        <p:tgtEl>
                                          <p:spTgt spid="12305"/>
                                        </p:tgtEl>
                                        <p:attrNameLst>
                                          <p:attrName>ppt_x</p:attrName>
                                        </p:attrNameLst>
                                      </p:cBhvr>
                                      <p:tavLst>
                                        <p:tav tm="0">
                                          <p:val>
                                            <p:strVal val="#ppt_x"/>
                                          </p:val>
                                        </p:tav>
                                        <p:tav tm="100000">
                                          <p:val>
                                            <p:strVal val="#ppt_x"/>
                                          </p:val>
                                        </p:tav>
                                      </p:tavLst>
                                    </p:anim>
                                    <p:anim calcmode="lin" valueType="num">
                                      <p:cBhvr additive="base">
                                        <p:cTn id="69" dur="500" fill="hold"/>
                                        <p:tgtEl>
                                          <p:spTgt spid="12305"/>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3" nodeType="clickEffect">
                                  <p:stCondLst>
                                    <p:cond delay="0"/>
                                  </p:stCondLst>
                                  <p:childTnLst>
                                    <p:set>
                                      <p:cBhvr>
                                        <p:cTn id="73" dur="1" fill="hold">
                                          <p:stCondLst>
                                            <p:cond delay="0"/>
                                          </p:stCondLst>
                                        </p:cTn>
                                        <p:tgtEl>
                                          <p:spTgt spid="12302">
                                            <p:txEl>
                                              <p:pRg st="4" end="4"/>
                                            </p:txEl>
                                          </p:spTgt>
                                        </p:tgtEl>
                                        <p:attrNameLst>
                                          <p:attrName>style.visibility</p:attrName>
                                        </p:attrNameLst>
                                      </p:cBhvr>
                                      <p:to>
                                        <p:strVal val="visible"/>
                                      </p:to>
                                    </p:set>
                                    <p:anim calcmode="lin" valueType="num">
                                      <p:cBhvr additive="base">
                                        <p:cTn id="74" dur="500" fill="hold"/>
                                        <p:tgtEl>
                                          <p:spTgt spid="12302">
                                            <p:txEl>
                                              <p:pRg st="4" end="4"/>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2302">
                                            <p:txEl>
                                              <p:pRg st="4" end="4"/>
                                            </p:txEl>
                                          </p:spTgt>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500"/>
                                  </p:stCondLst>
                                  <p:childTnLst>
                                    <p:set>
                                      <p:cBhvr>
                                        <p:cTn id="77" dur="1" fill="hold">
                                          <p:stCondLst>
                                            <p:cond delay="0"/>
                                          </p:stCondLst>
                                        </p:cTn>
                                        <p:tgtEl>
                                          <p:spTgt spid="12306"/>
                                        </p:tgtEl>
                                        <p:attrNameLst>
                                          <p:attrName>style.visibility</p:attrName>
                                        </p:attrNameLst>
                                      </p:cBhvr>
                                      <p:to>
                                        <p:strVal val="visible"/>
                                      </p:to>
                                    </p:set>
                                    <p:anim calcmode="lin" valueType="num">
                                      <p:cBhvr additive="base">
                                        <p:cTn id="78" dur="500" fill="hold"/>
                                        <p:tgtEl>
                                          <p:spTgt spid="12306"/>
                                        </p:tgtEl>
                                        <p:attrNameLst>
                                          <p:attrName>ppt_x</p:attrName>
                                        </p:attrNameLst>
                                      </p:cBhvr>
                                      <p:tavLst>
                                        <p:tav tm="0">
                                          <p:val>
                                            <p:strVal val="#ppt_x"/>
                                          </p:val>
                                        </p:tav>
                                        <p:tav tm="100000">
                                          <p:val>
                                            <p:strVal val="#ppt_x"/>
                                          </p:val>
                                        </p:tav>
                                      </p:tavLst>
                                    </p:anim>
                                    <p:anim calcmode="lin" valueType="num">
                                      <p:cBhvr additive="base">
                                        <p:cTn id="79" dur="500" fill="hold"/>
                                        <p:tgtEl>
                                          <p:spTgt spid="123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2" grpId="3" uiExpand="1"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AS_UNIQUEID" val="167"/>
</p:tagLst>
</file>

<file path=ppt/tags/tag26.xml><?xml version="1.0" encoding="utf-8"?>
<p:tagLst xmlns:a="http://schemas.openxmlformats.org/drawingml/2006/main" xmlns:r="http://schemas.openxmlformats.org/officeDocument/2006/relationships" xmlns:p="http://schemas.openxmlformats.org/presentationml/2006/main">
  <p:tag name="AS_UNIQUEID" val="857"/>
</p:tagLst>
</file>

<file path=ppt/tags/tag27.xml><?xml version="1.0" encoding="utf-8"?>
<p:tagLst xmlns:a="http://schemas.openxmlformats.org/drawingml/2006/main" xmlns:r="http://schemas.openxmlformats.org/officeDocument/2006/relationships" xmlns:p="http://schemas.openxmlformats.org/presentationml/2006/main">
  <p:tag name="AS_UNIQUEID" val="858"/>
</p:tagLst>
</file>

<file path=ppt/tags/tag28.xml><?xml version="1.0" encoding="utf-8"?>
<p:tagLst xmlns:a="http://schemas.openxmlformats.org/drawingml/2006/main" xmlns:r="http://schemas.openxmlformats.org/officeDocument/2006/relationships" xmlns:p="http://schemas.openxmlformats.org/presentationml/2006/main">
  <p:tag name="AS_UNIQUEID" val="1014"/>
</p:tagLst>
</file>

<file path=ppt/tags/tag29.xml><?xml version="1.0" encoding="utf-8"?>
<p:tagLst xmlns:a="http://schemas.openxmlformats.org/drawingml/2006/main" xmlns:r="http://schemas.openxmlformats.org/officeDocument/2006/relationships" xmlns:p="http://schemas.openxmlformats.org/presentationml/2006/main">
  <p:tag name="AS_UNIQUEID" val="1015"/>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AS_UNIQUEID" val="1016"/>
</p:tagLst>
</file>

<file path=ppt/tags/tag31.xml><?xml version="1.0" encoding="utf-8"?>
<p:tagLst xmlns:a="http://schemas.openxmlformats.org/drawingml/2006/main" xmlns:r="http://schemas.openxmlformats.org/officeDocument/2006/relationships" xmlns:p="http://schemas.openxmlformats.org/presentationml/2006/main">
  <p:tag name="AS_UNIQUEID" val="170"/>
</p:tagLst>
</file>

<file path=ppt/tags/tag32.xml><?xml version="1.0" encoding="utf-8"?>
<p:tagLst xmlns:a="http://schemas.openxmlformats.org/drawingml/2006/main" xmlns:r="http://schemas.openxmlformats.org/officeDocument/2006/relationships" xmlns:p="http://schemas.openxmlformats.org/presentationml/2006/main">
  <p:tag name="AS_UNIQUEID" val="171"/>
</p:tagLst>
</file>

<file path=ppt/tags/tag33.xml><?xml version="1.0" encoding="utf-8"?>
<p:tagLst xmlns:a="http://schemas.openxmlformats.org/drawingml/2006/main" xmlns:r="http://schemas.openxmlformats.org/officeDocument/2006/relationships" xmlns:p="http://schemas.openxmlformats.org/presentationml/2006/main">
  <p:tag name="AS_UNIQUEID" val="168"/>
</p:tagLst>
</file>

<file path=ppt/tags/tag34.xml><?xml version="1.0" encoding="utf-8"?>
<p:tagLst xmlns:a="http://schemas.openxmlformats.org/drawingml/2006/main" xmlns:r="http://schemas.openxmlformats.org/officeDocument/2006/relationships" xmlns:p="http://schemas.openxmlformats.org/presentationml/2006/main">
  <p:tag name="AS_UNIQUEID" val="169"/>
</p:tagLst>
</file>

<file path=ppt/tags/tag35.xml><?xml version="1.0" encoding="utf-8"?>
<p:tagLst xmlns:a="http://schemas.openxmlformats.org/drawingml/2006/main" xmlns:r="http://schemas.openxmlformats.org/officeDocument/2006/relationships" xmlns:p="http://schemas.openxmlformats.org/presentationml/2006/main">
  <p:tag name="AS_UNIQUEID" val="851"/>
</p:tagLst>
</file>

<file path=ppt/tags/tag36.xml><?xml version="1.0" encoding="utf-8"?>
<p:tagLst xmlns:a="http://schemas.openxmlformats.org/drawingml/2006/main" xmlns:r="http://schemas.openxmlformats.org/officeDocument/2006/relationships" xmlns:p="http://schemas.openxmlformats.org/presentationml/2006/main">
  <p:tag name="AS_UNIQUEID" val="129"/>
</p:tagLst>
</file>

<file path=ppt/tags/tag37.xml><?xml version="1.0" encoding="utf-8"?>
<p:tagLst xmlns:a="http://schemas.openxmlformats.org/drawingml/2006/main" xmlns:r="http://schemas.openxmlformats.org/officeDocument/2006/relationships" xmlns:p="http://schemas.openxmlformats.org/presentationml/2006/main">
  <p:tag name="AS_UNIQUEID" val="123"/>
</p:tagLst>
</file>

<file path=ppt/tags/tag38.xml><?xml version="1.0" encoding="utf-8"?>
<p:tagLst xmlns:a="http://schemas.openxmlformats.org/drawingml/2006/main" xmlns:r="http://schemas.openxmlformats.org/officeDocument/2006/relationships" xmlns:p="http://schemas.openxmlformats.org/presentationml/2006/main">
  <p:tag name="AS_UNIQUEID" val="124"/>
</p:tagLst>
</file>

<file path=ppt/tags/tag39.xml><?xml version="1.0" encoding="utf-8"?>
<p:tagLst xmlns:a="http://schemas.openxmlformats.org/drawingml/2006/main" xmlns:r="http://schemas.openxmlformats.org/officeDocument/2006/relationships" xmlns:p="http://schemas.openxmlformats.org/presentationml/2006/main">
  <p:tag name="AS_UNIQUEID" val="1038"/>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AS_UNIQUEID" val="1039"/>
</p:tagLst>
</file>

<file path=ppt/tags/tag41.xml><?xml version="1.0" encoding="utf-8"?>
<p:tagLst xmlns:a="http://schemas.openxmlformats.org/drawingml/2006/main" xmlns:r="http://schemas.openxmlformats.org/officeDocument/2006/relationships" xmlns:p="http://schemas.openxmlformats.org/presentationml/2006/main">
  <p:tag name="AS_UNIQUEID" val="1040"/>
</p:tagLst>
</file>

<file path=ppt/tags/tag42.xml><?xml version="1.0" encoding="utf-8"?>
<p:tagLst xmlns:a="http://schemas.openxmlformats.org/drawingml/2006/main" xmlns:r="http://schemas.openxmlformats.org/officeDocument/2006/relationships" xmlns:p="http://schemas.openxmlformats.org/presentationml/2006/main">
  <p:tag name="AS_UNIQUEID" val="1041"/>
</p:tagLst>
</file>

<file path=ppt/tags/tag43.xml><?xml version="1.0" encoding="utf-8"?>
<p:tagLst xmlns:a="http://schemas.openxmlformats.org/drawingml/2006/main" xmlns:r="http://schemas.openxmlformats.org/officeDocument/2006/relationships" xmlns:p="http://schemas.openxmlformats.org/presentationml/2006/main">
  <p:tag name="AS_UNIQUEID" val="1042"/>
</p:tagLst>
</file>

<file path=ppt/tags/tag44.xml><?xml version="1.0" encoding="utf-8"?>
<p:tagLst xmlns:a="http://schemas.openxmlformats.org/drawingml/2006/main" xmlns:r="http://schemas.openxmlformats.org/officeDocument/2006/relationships" xmlns:p="http://schemas.openxmlformats.org/presentationml/2006/main">
  <p:tag name="AS_UNIQUEID" val="1038"/>
</p:tagLst>
</file>

<file path=ppt/tags/tag45.xml><?xml version="1.0" encoding="utf-8"?>
<p:tagLst xmlns:a="http://schemas.openxmlformats.org/drawingml/2006/main" xmlns:r="http://schemas.openxmlformats.org/officeDocument/2006/relationships" xmlns:p="http://schemas.openxmlformats.org/presentationml/2006/main">
  <p:tag name="AS_UNIQUEID" val="1044"/>
</p:tagLst>
</file>

<file path=ppt/tags/tag46.xml><?xml version="1.0" encoding="utf-8"?>
<p:tagLst xmlns:a="http://schemas.openxmlformats.org/drawingml/2006/main" xmlns:r="http://schemas.openxmlformats.org/officeDocument/2006/relationships" xmlns:p="http://schemas.openxmlformats.org/presentationml/2006/main">
  <p:tag name="AS_UNIQUEID" val="1045"/>
</p:tagLst>
</file>

<file path=ppt/tags/tag47.xml><?xml version="1.0" encoding="utf-8"?>
<p:tagLst xmlns:a="http://schemas.openxmlformats.org/drawingml/2006/main" xmlns:r="http://schemas.openxmlformats.org/officeDocument/2006/relationships" xmlns:p="http://schemas.openxmlformats.org/presentationml/2006/main">
  <p:tag name="AS_UNIQUEID" val="1038"/>
</p:tagLst>
</file>

<file path=ppt/tags/tag48.xml><?xml version="1.0" encoding="utf-8"?>
<p:tagLst xmlns:a="http://schemas.openxmlformats.org/drawingml/2006/main" xmlns:r="http://schemas.openxmlformats.org/officeDocument/2006/relationships" xmlns:p="http://schemas.openxmlformats.org/presentationml/2006/main">
  <p:tag name="AS_UNIQUEID" val="1027"/>
</p:tagLst>
</file>

<file path=ppt/tags/tag49.xml><?xml version="1.0" encoding="utf-8"?>
<p:tagLst xmlns:a="http://schemas.openxmlformats.org/drawingml/2006/main" xmlns:r="http://schemas.openxmlformats.org/officeDocument/2006/relationships" xmlns:p="http://schemas.openxmlformats.org/presentationml/2006/main">
  <p:tag name="AS_UNIQUEID" val="1030"/>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AS_UNIQUEID" val="1032"/>
</p:tagLst>
</file>

<file path=ppt/tags/tag51.xml><?xml version="1.0" encoding="utf-8"?>
<p:tagLst xmlns:a="http://schemas.openxmlformats.org/drawingml/2006/main" xmlns:r="http://schemas.openxmlformats.org/officeDocument/2006/relationships" xmlns:p="http://schemas.openxmlformats.org/presentationml/2006/main">
  <p:tag name="AS_UNIQUEID" val="1033"/>
</p:tagLst>
</file>

<file path=ppt/tags/tag52.xml><?xml version="1.0" encoding="utf-8"?>
<p:tagLst xmlns:a="http://schemas.openxmlformats.org/drawingml/2006/main" xmlns:r="http://schemas.openxmlformats.org/officeDocument/2006/relationships" xmlns:p="http://schemas.openxmlformats.org/presentationml/2006/main">
  <p:tag name="AS_UNIQUEID" val="1036"/>
</p:tagLst>
</file>

<file path=ppt/tags/tag53.xml><?xml version="1.0" encoding="utf-8"?>
<p:tagLst xmlns:a="http://schemas.openxmlformats.org/drawingml/2006/main" xmlns:r="http://schemas.openxmlformats.org/officeDocument/2006/relationships" xmlns:p="http://schemas.openxmlformats.org/presentationml/2006/main">
  <p:tag name="AS_UNIQUEID" val="1054"/>
</p:tagLst>
</file>

<file path=ppt/tags/tag54.xml><?xml version="1.0" encoding="utf-8"?>
<p:tagLst xmlns:a="http://schemas.openxmlformats.org/drawingml/2006/main" xmlns:r="http://schemas.openxmlformats.org/officeDocument/2006/relationships" xmlns:p="http://schemas.openxmlformats.org/presentationml/2006/main">
  <p:tag name="AS_UNIQUEID" val="1057"/>
</p:tagLst>
</file>

<file path=ppt/tags/tag56.xml><?xml version="1.0" encoding="utf-8"?>
<p:tagLst xmlns:a="http://schemas.openxmlformats.org/drawingml/2006/main" xmlns:r="http://schemas.openxmlformats.org/officeDocument/2006/relationships" xmlns:p="http://schemas.openxmlformats.org/presentationml/2006/main">
  <p:tag name="AS_UNIQUEID" val="1059"/>
</p:tagLst>
</file>

<file path=ppt/tags/tag58.xml><?xml version="1.0" encoding="utf-8"?>
<p:tagLst xmlns:a="http://schemas.openxmlformats.org/drawingml/2006/main" xmlns:r="http://schemas.openxmlformats.org/officeDocument/2006/relationships" xmlns:p="http://schemas.openxmlformats.org/presentationml/2006/main">
  <p:tag name="AS_UNIQUEID" val="1112"/>
</p:tagLst>
</file>

<file path=ppt/tags/tag59.xml><?xml version="1.0" encoding="utf-8"?>
<p:tagLst xmlns:a="http://schemas.openxmlformats.org/drawingml/2006/main" xmlns:r="http://schemas.openxmlformats.org/officeDocument/2006/relationships" xmlns:p="http://schemas.openxmlformats.org/presentationml/2006/main">
  <p:tag name="AS_UNIQUEID" val="953"/>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AS_UNIQUEID" val="942"/>
</p:tagLst>
</file>

<file path=ppt/tags/tag61.xml><?xml version="1.0" encoding="utf-8"?>
<p:tagLst xmlns:a="http://schemas.openxmlformats.org/drawingml/2006/main" xmlns:r="http://schemas.openxmlformats.org/officeDocument/2006/relationships" xmlns:p="http://schemas.openxmlformats.org/presentationml/2006/main">
  <p:tag name="AS_UNIQUEID" val="944"/>
</p:tagLst>
</file>

<file path=ppt/tags/tag62.xml><?xml version="1.0" encoding="utf-8"?>
<p:tagLst xmlns:a="http://schemas.openxmlformats.org/drawingml/2006/main" xmlns:r="http://schemas.openxmlformats.org/officeDocument/2006/relationships" xmlns:p="http://schemas.openxmlformats.org/presentationml/2006/main">
  <p:tag name="AS_UNIQUEID" val="945"/>
</p:tagLst>
</file>

<file path=ppt/tags/tag63.xml><?xml version="1.0" encoding="utf-8"?>
<p:tagLst xmlns:a="http://schemas.openxmlformats.org/drawingml/2006/main" xmlns:r="http://schemas.openxmlformats.org/officeDocument/2006/relationships" xmlns:p="http://schemas.openxmlformats.org/presentationml/2006/main">
  <p:tag name="AS_UNIQUEID" val="1001"/>
</p:tagLst>
</file>

<file path=ppt/tags/tag64.xml><?xml version="1.0" encoding="utf-8"?>
<p:tagLst xmlns:a="http://schemas.openxmlformats.org/drawingml/2006/main" xmlns:r="http://schemas.openxmlformats.org/officeDocument/2006/relationships" xmlns:p="http://schemas.openxmlformats.org/presentationml/2006/main">
  <p:tag name="AS_UNIQUEID" val="1000"/>
</p:tagLst>
</file>

<file path=ppt/tags/tag65.xml><?xml version="1.0" encoding="utf-8"?>
<p:tagLst xmlns:a="http://schemas.openxmlformats.org/drawingml/2006/main" xmlns:r="http://schemas.openxmlformats.org/officeDocument/2006/relationships" xmlns:p="http://schemas.openxmlformats.org/presentationml/2006/main">
  <p:tag name="AS_UNIQUEID" val="124"/>
</p:tagLst>
</file>

<file path=ppt/tags/tag66.xml><?xml version="1.0" encoding="utf-8"?>
<p:tagLst xmlns:a="http://schemas.openxmlformats.org/drawingml/2006/main" xmlns:r="http://schemas.openxmlformats.org/officeDocument/2006/relationships" xmlns:p="http://schemas.openxmlformats.org/presentationml/2006/main">
  <p:tag name="AS_UNIQUEID" val="129"/>
</p:tagLst>
</file>

<file path=ppt/tags/tag68.xml><?xml version="1.0" encoding="utf-8"?>
<p:tagLst xmlns:a="http://schemas.openxmlformats.org/drawingml/2006/main" xmlns:r="http://schemas.openxmlformats.org/officeDocument/2006/relationships" xmlns:p="http://schemas.openxmlformats.org/presentationml/2006/main">
  <p:tag name="AS_UNIQUEID" val="140"/>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1456</Words>
  <Application>Microsoft Office PowerPoint</Application>
  <PresentationFormat>全屏显示(16:9)</PresentationFormat>
  <Paragraphs>163</Paragraphs>
  <Slides>24</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Arial</vt:lpstr>
      <vt:lpstr>宋体</vt:lpstr>
      <vt:lpstr>隶书</vt:lpstr>
      <vt:lpstr>Calibri</vt:lpstr>
      <vt:lpstr>黑体</vt:lpstr>
      <vt:lpstr>Times New Roman</vt:lpstr>
      <vt:lpstr>微软雅黑</vt:lpstr>
      <vt:lpstr>Cambria Math</vt:lpstr>
      <vt:lpstr>楷体</vt:lpstr>
      <vt:lpstr>仿宋_GB2312</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Administrator</cp:lastModifiedBy>
  <cp:revision>822</cp:revision>
  <dcterms:created xsi:type="dcterms:W3CDTF">2023-10-19T08:02:00Z</dcterms:created>
  <dcterms:modified xsi:type="dcterms:W3CDTF">2024-08-21T03:45:02Z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2052-10.8.2.6948</vt:lpwstr>
  </property>
  <property fmtid="{D5CDD505-2E9C-101B-9397-08002B2CF9AE}" pid="3" name="ICV">
    <vt:lpwstr>E5876C79E128464E999B27F57E031B17_13</vt:lpwstr>
  </property>
</Properties>
</file>